
<file path=[Content_Types].xml><?xml version="1.0" encoding="utf-8"?>
<Types xmlns="http://schemas.openxmlformats.org/package/2006/content-types">
  <Default Extension="xml" ContentType="application/xml"/>
  <Default Extension="jpeg" ContentType="image/jpeg"/>
  <Default Extension="tmp"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sldIdLst>
    <p:sldId id="256" r:id="rId2"/>
    <p:sldId id="257" r:id="rId3"/>
    <p:sldId id="267" r:id="rId4"/>
    <p:sldId id="273" r:id="rId5"/>
    <p:sldId id="266" r:id="rId6"/>
    <p:sldId id="276" r:id="rId7"/>
    <p:sldId id="271" r:id="rId8"/>
    <p:sldId id="277" r:id="rId9"/>
    <p:sldId id="274" r:id="rId10"/>
    <p:sldId id="268" r:id="rId11"/>
    <p:sldId id="270" r:id="rId12"/>
    <p:sldId id="269" r:id="rId13"/>
    <p:sldId id="278" r:id="rId14"/>
    <p:sldId id="286" r:id="rId15"/>
    <p:sldId id="279" r:id="rId16"/>
    <p:sldId id="280" r:id="rId17"/>
    <p:sldId id="282" r:id="rId18"/>
    <p:sldId id="284" r:id="rId19"/>
    <p:sldId id="285" r:id="rId20"/>
    <p:sldId id="28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p:scale>
          <a:sx n="60" d="100"/>
          <a:sy n="60" d="100"/>
        </p:scale>
        <p:origin x="2304" y="14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7/18/17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7/18/17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7/18/17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7/18/17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7/18/17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7/18/17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7/18/17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7/18/17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7/18/17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7/18/17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7/18/17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7/18/17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urriculum.psu.edu/"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www.curriculum.psu.edu/"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tm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senate.psu.edu/senators/standing-committees/curricular-affairs/member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ate.psu.edu/senators/important-dat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2732" y="1298448"/>
            <a:ext cx="7612316" cy="3255264"/>
          </a:xfrm>
        </p:spPr>
        <p:txBody>
          <a:bodyPr/>
          <a:lstStyle/>
          <a:p>
            <a:r>
              <a:rPr lang="en-US" b="1" dirty="0" smtClean="0">
                <a:effectLst>
                  <a:outerShdw blurRad="38100" dist="38100" dir="2700000" algn="tl">
                    <a:srgbClr val="000000">
                      <a:alpha val="43137"/>
                    </a:srgbClr>
                  </a:outerShdw>
                </a:effectLst>
              </a:rPr>
              <a:t>Seed Grant Awardees</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Curricular Process Workshop</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72732" y="4670246"/>
            <a:ext cx="8216721" cy="914400"/>
          </a:xfrm>
        </p:spPr>
        <p:txBody>
          <a:bodyPr/>
          <a:lstStyle/>
          <a:p>
            <a:r>
              <a:rPr lang="en-US" dirty="0" smtClean="0"/>
              <a:t>Presented by: Senate Committee on Curricular Affairs</a:t>
            </a:r>
          </a:p>
          <a:p>
            <a:r>
              <a:rPr lang="en-US" dirty="0" smtClean="0"/>
              <a:t>July 18, 2017</a:t>
            </a:r>
            <a:endParaRPr lang="en-US" dirty="0"/>
          </a:p>
        </p:txBody>
      </p:sp>
      <p:pic>
        <p:nvPicPr>
          <p:cNvPr id="1026" name="Picture 2" descr="Office for General Education Seed Gran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55127" y="4180395"/>
            <a:ext cx="2585824" cy="1725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2341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Curricular Proposal Preparation</a:t>
            </a:r>
            <a:endParaRPr lang="en-US" dirty="0"/>
          </a:p>
        </p:txBody>
      </p:sp>
      <p:sp>
        <p:nvSpPr>
          <p:cNvPr id="3" name="Text Placeholder 2"/>
          <p:cNvSpPr>
            <a:spLocks noGrp="1"/>
          </p:cNvSpPr>
          <p:nvPr>
            <p:ph type="body" idx="1"/>
          </p:nvPr>
        </p:nvSpPr>
        <p:spPr/>
        <p:txBody>
          <a:bodyPr/>
          <a:lstStyle/>
          <a:p>
            <a:r>
              <a:rPr lang="en-US" dirty="0" smtClean="0"/>
              <a:t>Proposal Submission (curriculum.psu.edu)</a:t>
            </a:r>
          </a:p>
          <a:p>
            <a:r>
              <a:rPr lang="en-US" dirty="0" smtClean="0"/>
              <a:t>Consultation</a:t>
            </a:r>
          </a:p>
          <a:p>
            <a:endParaRPr lang="en-US" dirty="0"/>
          </a:p>
        </p:txBody>
      </p:sp>
    </p:spTree>
    <p:extLst>
      <p:ext uri="{BB962C8B-B14F-4D97-AF65-F5344CB8AC3E}">
        <p14:creationId xmlns:p14="http://schemas.microsoft.com/office/powerpoint/2010/main" val="3401040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All Curriculum is Faculty-Driven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83822" y="824570"/>
            <a:ext cx="7315200" cy="3014300"/>
          </a:xfrm>
        </p:spPr>
        <p:txBody>
          <a:bodyPr/>
          <a:lstStyle/>
          <a:p>
            <a:pPr marL="0" indent="0" algn="ctr">
              <a:buNone/>
            </a:pPr>
            <a:r>
              <a:rPr lang="en-US" sz="3600" b="1" dirty="0" smtClean="0">
                <a:effectLst>
                  <a:outerShdw blurRad="38100" dist="38100" dir="2700000" algn="tl">
                    <a:srgbClr val="000000">
                      <a:alpha val="43137"/>
                    </a:srgbClr>
                  </a:outerShdw>
                </a:effectLst>
              </a:rPr>
              <a:t>Faculty Develop Curriculum</a:t>
            </a:r>
          </a:p>
          <a:p>
            <a:pPr marL="0" indent="0" algn="ctr">
              <a:buNone/>
            </a:pPr>
            <a:endParaRPr lang="en-US" sz="900" b="1" dirty="0" smtClean="0">
              <a:effectLst>
                <a:outerShdw blurRad="38100" dist="38100" dir="2700000" algn="tl">
                  <a:srgbClr val="000000">
                    <a:alpha val="43137"/>
                  </a:srgbClr>
                </a:outerShdw>
              </a:effectLst>
            </a:endParaRPr>
          </a:p>
          <a:p>
            <a:r>
              <a:rPr lang="en-US" sz="2400" dirty="0" smtClean="0"/>
              <a:t>All curriculum starts with the faculty.</a:t>
            </a:r>
          </a:p>
          <a:p>
            <a:r>
              <a:rPr lang="en-US" sz="2400" dirty="0" smtClean="0"/>
              <a:t>For curriculum to change or be developed, faculty must initiate the process.</a:t>
            </a:r>
            <a:endParaRPr lang="en-US" sz="2400" dirty="0"/>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061116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effectLst>
                  <a:outerShdw blurRad="38100" dist="38100" dir="2700000" algn="tl">
                    <a:srgbClr val="000000">
                      <a:alpha val="43137"/>
                    </a:srgbClr>
                  </a:outerShdw>
                </a:effectLst>
              </a:rPr>
              <a:t>Course Review &amp; Consultation System</a:t>
            </a:r>
            <a:br>
              <a:rPr lang="en-US" dirty="0" smtClean="0">
                <a:effectLst>
                  <a:outerShdw blurRad="38100" dist="38100" dir="2700000" algn="tl">
                    <a:srgbClr val="000000">
                      <a:alpha val="43137"/>
                    </a:srgbClr>
                  </a:outerShdw>
                </a:effectLst>
              </a:rPr>
            </a:br>
            <a:r>
              <a:rPr lang="en-US" sz="2400" dirty="0" smtClean="0">
                <a:effectLst>
                  <a:outerShdw blurRad="38100" dist="38100" dir="2700000" algn="tl">
                    <a:srgbClr val="000000">
                      <a:alpha val="43137"/>
                    </a:srgbClr>
                  </a:outerShdw>
                </a:effectLst>
              </a:rPr>
              <a:t>(curriculum.psu.edu)</a:t>
            </a:r>
            <a:endParaRPr lang="en-US" sz="2400"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3882147" y="798490"/>
            <a:ext cx="7315200" cy="4181706"/>
          </a:xfrm>
        </p:spPr>
        <p:txBody>
          <a:bodyPr/>
          <a:lstStyle/>
          <a:p>
            <a:pPr marL="0" indent="0" algn="ctr">
              <a:buNone/>
            </a:pPr>
            <a:r>
              <a:rPr lang="en-US" sz="3600" b="1" dirty="0" smtClean="0">
                <a:effectLst>
                  <a:outerShdw blurRad="38100" dist="38100" dir="2700000" algn="tl">
                    <a:srgbClr val="000000">
                      <a:alpha val="43137"/>
                    </a:srgbClr>
                  </a:outerShdw>
                </a:effectLst>
              </a:rPr>
              <a:t>The Curriculum System</a:t>
            </a:r>
          </a:p>
          <a:p>
            <a:r>
              <a:rPr lang="en-US" sz="2400" dirty="0" smtClean="0"/>
              <a:t>Course proposals are created and vetted through the Course Review and Consultation System (CRCS) (</a:t>
            </a:r>
            <a:r>
              <a:rPr lang="en-US" sz="2400" dirty="0" smtClean="0">
                <a:hlinkClick r:id="rId2"/>
              </a:rPr>
              <a:t>www.curriculum.psu.edu</a:t>
            </a:r>
            <a:r>
              <a:rPr lang="en-US" sz="2400" dirty="0" smtClean="0"/>
              <a:t>)</a:t>
            </a:r>
          </a:p>
          <a:p>
            <a:r>
              <a:rPr lang="en-US" sz="2400" dirty="0" smtClean="0"/>
              <a:t>CRCS will take you through the steps in entering a proposal and will identify all required fields (which will differ based on GenEd domain selection/ if Integrative Studies is chosen).</a:t>
            </a:r>
          </a:p>
          <a:p>
            <a:endParaRPr lang="en-US" sz="2400" dirty="0"/>
          </a:p>
        </p:txBody>
      </p:sp>
    </p:spTree>
    <p:extLst>
      <p:ext uri="{BB962C8B-B14F-4D97-AF65-F5344CB8AC3E}">
        <p14:creationId xmlns:p14="http://schemas.microsoft.com/office/powerpoint/2010/main" val="3382035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A Complete Course Proposal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lgn="ctr">
              <a:buNone/>
            </a:pPr>
            <a:r>
              <a:rPr lang="en-US" sz="3600" b="1" dirty="0" smtClean="0">
                <a:effectLst>
                  <a:outerShdw blurRad="38100" dist="38100" dir="2700000" algn="tl">
                    <a:srgbClr val="000000">
                      <a:alpha val="43137"/>
                    </a:srgbClr>
                  </a:outerShdw>
                </a:effectLst>
              </a:rPr>
              <a:t>A Complete Course Proposal Has:</a:t>
            </a:r>
          </a:p>
          <a:p>
            <a:endParaRPr lang="en-US" dirty="0" smtClean="0"/>
          </a:p>
          <a:p>
            <a:r>
              <a:rPr lang="en-US" sz="2400" dirty="0" smtClean="0"/>
              <a:t>Been submitted via </a:t>
            </a:r>
            <a:r>
              <a:rPr lang="en-US" sz="2400" dirty="0" smtClean="0">
                <a:hlinkClick r:id="rId2"/>
              </a:rPr>
              <a:t>www.curriculum.psu.edu</a:t>
            </a:r>
            <a:endParaRPr lang="en-US" sz="2400" dirty="0" smtClean="0"/>
          </a:p>
          <a:p>
            <a:r>
              <a:rPr lang="en-US" sz="2400" dirty="0" smtClean="0"/>
              <a:t>A clear description of the course content</a:t>
            </a:r>
          </a:p>
          <a:p>
            <a:r>
              <a:rPr lang="en-US" sz="2400" dirty="0" smtClean="0"/>
              <a:t>An outline of course topics including time allotment</a:t>
            </a:r>
          </a:p>
          <a:p>
            <a:r>
              <a:rPr lang="en-US" sz="2400" dirty="0" smtClean="0"/>
              <a:t>Evidence of adequate and complete consultation </a:t>
            </a:r>
          </a:p>
          <a:p>
            <a:r>
              <a:rPr lang="en-US" sz="2400" dirty="0" smtClean="0"/>
              <a:t>Been well justified</a:t>
            </a:r>
          </a:p>
          <a:p>
            <a:r>
              <a:rPr lang="en-US" sz="2400" dirty="0" smtClean="0"/>
              <a:t>Adequately completed all required proposal fields, addressing all components/questions</a:t>
            </a:r>
          </a:p>
          <a:p>
            <a:r>
              <a:rPr lang="en-US" sz="2400" dirty="0" smtClean="0"/>
              <a:t>An uploaded sample syllabus (if Gen Ed or Writing)</a:t>
            </a:r>
            <a:endParaRPr lang="en-US" sz="2400" dirty="0"/>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8810209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Sample Syllabus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641833" y="362607"/>
            <a:ext cx="8150773" cy="6495393"/>
          </a:xfrm>
        </p:spPr>
        <p:txBody>
          <a:bodyPr>
            <a:normAutofit/>
          </a:bodyPr>
          <a:lstStyle/>
          <a:p>
            <a:pPr marL="0" indent="0" algn="ctr">
              <a:buNone/>
            </a:pPr>
            <a:r>
              <a:rPr lang="en-US" sz="3500" b="1" dirty="0" smtClean="0">
                <a:effectLst>
                  <a:outerShdw blurRad="38100" dist="38100" dir="2700000" algn="tl">
                    <a:srgbClr val="000000">
                      <a:alpha val="43137"/>
                    </a:srgbClr>
                  </a:outerShdw>
                </a:effectLst>
              </a:rPr>
              <a:t>Components of the Sample Syllabus</a:t>
            </a:r>
          </a:p>
          <a:p>
            <a:r>
              <a:rPr lang="en-US" sz="2600" dirty="0" smtClean="0"/>
              <a:t>A sample syllabus must be uploaded at the time of course submission and must include:</a:t>
            </a:r>
          </a:p>
          <a:p>
            <a:pPr lvl="1"/>
            <a:r>
              <a:rPr lang="en-US" sz="2200" dirty="0"/>
              <a:t>Course </a:t>
            </a:r>
            <a:r>
              <a:rPr lang="en-US" sz="2200" dirty="0" smtClean="0"/>
              <a:t>abbreviation, course number, credit value</a:t>
            </a:r>
            <a:endParaRPr lang="en-US" sz="2200" dirty="0"/>
          </a:p>
          <a:p>
            <a:pPr lvl="1"/>
            <a:r>
              <a:rPr lang="en-US" sz="2200" dirty="0"/>
              <a:t>Prerequisites/ Co-requisites/ </a:t>
            </a:r>
            <a:r>
              <a:rPr lang="en-US" sz="2200" dirty="0" smtClean="0"/>
              <a:t>Concurrent Requirements/ </a:t>
            </a:r>
            <a:r>
              <a:rPr lang="en-US" sz="2200" dirty="0"/>
              <a:t>Recommended </a:t>
            </a:r>
            <a:r>
              <a:rPr lang="en-US" sz="2200" dirty="0" smtClean="0"/>
              <a:t>Prep</a:t>
            </a:r>
            <a:endParaRPr lang="en-US" sz="2200" dirty="0"/>
          </a:p>
          <a:p>
            <a:pPr lvl="1"/>
            <a:r>
              <a:rPr lang="en-US" sz="2200" dirty="0"/>
              <a:t>Course Attributes/Designations (i.e. GA, Inter-domain, </a:t>
            </a:r>
            <a:r>
              <a:rPr lang="en-US" sz="2200" dirty="0" smtClean="0"/>
              <a:t>etc.)</a:t>
            </a:r>
            <a:endParaRPr lang="en-US" sz="2200" dirty="0"/>
          </a:p>
          <a:p>
            <a:pPr lvl="1"/>
            <a:r>
              <a:rPr lang="en-US" sz="2200" dirty="0"/>
              <a:t>General Education Learning </a:t>
            </a:r>
            <a:r>
              <a:rPr lang="en-US" sz="2200" dirty="0" smtClean="0"/>
              <a:t>Objectives</a:t>
            </a:r>
            <a:endParaRPr lang="en-US" sz="2200" dirty="0"/>
          </a:p>
          <a:p>
            <a:pPr lvl="1"/>
            <a:r>
              <a:rPr lang="en-US" sz="2200" dirty="0"/>
              <a:t>Course Description (and other critical </a:t>
            </a:r>
            <a:r>
              <a:rPr lang="en-US" sz="2200" dirty="0" smtClean="0"/>
              <a:t>content)</a:t>
            </a:r>
            <a:endParaRPr lang="en-US" sz="2200" dirty="0"/>
          </a:p>
          <a:p>
            <a:pPr lvl="1"/>
            <a:r>
              <a:rPr lang="en-US" sz="2200" dirty="0"/>
              <a:t>Course Learning </a:t>
            </a:r>
            <a:r>
              <a:rPr lang="en-US" sz="2200" dirty="0" smtClean="0"/>
              <a:t>Objectives</a:t>
            </a:r>
            <a:endParaRPr lang="en-US" sz="2400" dirty="0" smtClean="0"/>
          </a:p>
          <a:p>
            <a:r>
              <a:rPr lang="en-US" sz="2600" dirty="0" smtClean="0"/>
              <a:t>The current sample syllabus template can be found on the Office for General Education website: </a:t>
            </a:r>
            <a:r>
              <a:rPr lang="en-US" sz="2600" dirty="0" smtClean="0">
                <a:hlinkClick r:id="rId2" invalidUrl="https://gened.psu.edu/sites/default/files/docs/Syllabus Information.pdf"/>
              </a:rPr>
              <a:t>https</a:t>
            </a:r>
            <a:r>
              <a:rPr lang="en-US" sz="2600" dirty="0">
                <a:hlinkClick r:id="rId3" invalidUrl="https://gened.psu.edu/sites/default/files/docs/Syllabus Information.pdf"/>
              </a:rPr>
              <a:t>://</a:t>
            </a:r>
            <a:r>
              <a:rPr lang="en-US" sz="2600" dirty="0" smtClean="0">
                <a:hlinkClick r:id="rId4" invalidUrl="https://gened.psu.edu/sites/default/files/docs/Syllabus Information.pdf"/>
              </a:rPr>
              <a:t>gened.psu.edu/sites/default/files/docs/Syllabus%20Information.pdf</a:t>
            </a:r>
            <a:endParaRPr lang="en-US" sz="2600" dirty="0" smtClean="0"/>
          </a:p>
          <a:p>
            <a:endParaRPr lang="en-US" dirty="0"/>
          </a:p>
        </p:txBody>
      </p:sp>
    </p:spTree>
    <p:extLst>
      <p:ext uri="{BB962C8B-B14F-4D97-AF65-F5344CB8AC3E}">
        <p14:creationId xmlns:p14="http://schemas.microsoft.com/office/powerpoint/2010/main" val="3117823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Entering a Proposal for Gen Ed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709115" y="741759"/>
            <a:ext cx="7902314" cy="6116241"/>
          </a:xfrm>
        </p:spPr>
        <p:txBody>
          <a:bodyPr>
            <a:normAutofit fontScale="92500" lnSpcReduction="20000"/>
          </a:bodyPr>
          <a:lstStyle/>
          <a:p>
            <a:pPr marL="0" indent="0" algn="ctr">
              <a:buNone/>
            </a:pPr>
            <a:r>
              <a:rPr lang="en-US" sz="3200" b="1" dirty="0" smtClean="0">
                <a:effectLst>
                  <a:outerShdw blurRad="38100" dist="38100" dir="2700000" algn="tl">
                    <a:srgbClr val="000000">
                      <a:alpha val="43137"/>
                    </a:srgbClr>
                  </a:outerShdw>
                </a:effectLst>
              </a:rPr>
              <a:t>Tips for Success by Navigation Section</a:t>
            </a:r>
          </a:p>
          <a:p>
            <a:r>
              <a:rPr lang="en-US" i="1" dirty="0" smtClean="0"/>
              <a:t>Course Designation</a:t>
            </a:r>
            <a:r>
              <a:rPr lang="en-US" dirty="0" smtClean="0"/>
              <a:t>: be sure to click “Gened Recert” if existing course</a:t>
            </a:r>
          </a:p>
          <a:p>
            <a:r>
              <a:rPr lang="en-US" i="1" dirty="0" smtClean="0"/>
              <a:t>Course Offering History: </a:t>
            </a:r>
            <a:r>
              <a:rPr lang="en-US" dirty="0" smtClean="0"/>
              <a:t>lists campuses where the course has been offered over the past 4 years; should help proposer develop at least a portion of a consultation list </a:t>
            </a:r>
          </a:p>
          <a:p>
            <a:r>
              <a:rPr lang="en-US" i="1" dirty="0" smtClean="0"/>
              <a:t>Course Information: </a:t>
            </a:r>
            <a:r>
              <a:rPr lang="en-US" dirty="0" smtClean="0"/>
              <a:t>must indicate “General Education” under “Learning Attributes”</a:t>
            </a:r>
          </a:p>
          <a:p>
            <a:r>
              <a:rPr lang="en-US" i="1" dirty="0" smtClean="0"/>
              <a:t>Additional Course Information: </a:t>
            </a:r>
            <a:r>
              <a:rPr lang="en-US" dirty="0" smtClean="0"/>
              <a:t>indicate all preparation (if applicable) and cross-listings </a:t>
            </a:r>
          </a:p>
          <a:p>
            <a:r>
              <a:rPr lang="en-US" i="1" dirty="0" smtClean="0"/>
              <a:t>Course Outline: </a:t>
            </a:r>
            <a:r>
              <a:rPr lang="en-US" dirty="0" smtClean="0"/>
              <a:t>provide outline with time allotment; update the course description (if existing)</a:t>
            </a:r>
          </a:p>
          <a:p>
            <a:r>
              <a:rPr lang="en-US" i="1" dirty="0" smtClean="0"/>
              <a:t>Justification:</a:t>
            </a:r>
            <a:r>
              <a:rPr lang="en-US" dirty="0" smtClean="0"/>
              <a:t> address all areas</a:t>
            </a:r>
          </a:p>
          <a:p>
            <a:r>
              <a:rPr lang="en-US" i="1" dirty="0" smtClean="0"/>
              <a:t>GenEd Requirements:</a:t>
            </a:r>
            <a:r>
              <a:rPr lang="en-US" dirty="0" smtClean="0"/>
              <a:t> select 2-4 GenEd Learning Objectives (GELOs); partition answers by objective when addressing the components of the course are related to achieving GELOs.</a:t>
            </a:r>
          </a:p>
          <a:p>
            <a:r>
              <a:rPr lang="en-US" i="1" dirty="0" smtClean="0"/>
              <a:t>Knowledge Domain Crit: </a:t>
            </a:r>
            <a:r>
              <a:rPr lang="en-US" dirty="0" smtClean="0"/>
              <a:t>select 3-5; address question (for each domain); address integrative studies questions if applicable</a:t>
            </a:r>
          </a:p>
          <a:p>
            <a:r>
              <a:rPr lang="en-US" i="1" dirty="0" smtClean="0"/>
              <a:t>Required Signatories: </a:t>
            </a:r>
            <a:r>
              <a:rPr lang="en-US" dirty="0" smtClean="0"/>
              <a:t>enter Department Head (others should populate)</a:t>
            </a:r>
          </a:p>
          <a:p>
            <a:r>
              <a:rPr lang="en-US" i="1" dirty="0" smtClean="0"/>
              <a:t>Consultation: </a:t>
            </a:r>
            <a:r>
              <a:rPr lang="en-US" dirty="0" smtClean="0"/>
              <a:t>enter consultants and “submit request for Consultation”</a:t>
            </a:r>
          </a:p>
          <a:p>
            <a:pPr marL="0" indent="0">
              <a:buNone/>
            </a:pPr>
            <a:r>
              <a:rPr lang="en-US" i="1" dirty="0" smtClean="0"/>
              <a:t>*Click “Send Proposal to Next Workflow Step” when ready</a:t>
            </a:r>
          </a:p>
          <a:p>
            <a:endParaRPr lang="en-US" dirty="0"/>
          </a:p>
        </p:txBody>
      </p:sp>
    </p:spTree>
    <p:extLst>
      <p:ext uri="{BB962C8B-B14F-4D97-AF65-F5344CB8AC3E}">
        <p14:creationId xmlns:p14="http://schemas.microsoft.com/office/powerpoint/2010/main" val="35796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effectLst>
                  <a:outerShdw blurRad="38100" dist="38100" dir="2700000" algn="tl">
                    <a:srgbClr val="000000">
                      <a:alpha val="43137"/>
                    </a:srgbClr>
                  </a:outerShdw>
                </a:effectLst>
              </a:rPr>
              <a:t>Consultation</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67912" y="696686"/>
            <a:ext cx="7627402" cy="5486400"/>
          </a:xfrm>
        </p:spPr>
        <p:txBody>
          <a:bodyPr>
            <a:normAutofit lnSpcReduction="10000"/>
          </a:bodyPr>
          <a:lstStyle/>
          <a:p>
            <a:pPr marL="0" indent="0" algn="ctr">
              <a:buNone/>
            </a:pPr>
            <a:r>
              <a:rPr lang="en-US" sz="3600" b="1" dirty="0" smtClean="0">
                <a:effectLst>
                  <a:outerShdw blurRad="38100" dist="38100" dir="2700000" algn="tl">
                    <a:srgbClr val="000000">
                      <a:alpha val="43137"/>
                    </a:srgbClr>
                  </a:outerShdw>
                </a:effectLst>
              </a:rPr>
              <a:t>Consultation is Required</a:t>
            </a:r>
          </a:p>
          <a:p>
            <a:endParaRPr lang="en-US" sz="200" dirty="0" smtClean="0"/>
          </a:p>
          <a:p>
            <a:r>
              <a:rPr lang="en-US" sz="2400" dirty="0" smtClean="0"/>
              <a:t>The purpose of consultation is to ensure all units affected by an addition to or  proposed change in curriculum have the opportunity to voice concerns and/or suggest improvements.</a:t>
            </a:r>
          </a:p>
          <a:p>
            <a:r>
              <a:rPr lang="en-US" sz="2400" dirty="0" smtClean="0"/>
              <a:t>Consult with:</a:t>
            </a:r>
          </a:p>
          <a:p>
            <a:pPr lvl="1"/>
            <a:r>
              <a:rPr lang="en-US" sz="2000" dirty="0" smtClean="0"/>
              <a:t>all campuses where course has been taught in the last 4-5 years (</a:t>
            </a:r>
            <a:r>
              <a:rPr lang="en-US" sz="2000" i="1" dirty="0" smtClean="0"/>
              <a:t>change/recertification</a:t>
            </a:r>
            <a:r>
              <a:rPr lang="en-US" sz="2000" dirty="0" smtClean="0"/>
              <a:t>)</a:t>
            </a:r>
          </a:p>
          <a:p>
            <a:pPr lvl="1"/>
            <a:r>
              <a:rPr lang="en-US" sz="2000" dirty="0"/>
              <a:t>a</a:t>
            </a:r>
            <a:r>
              <a:rPr lang="en-US" sz="2000" dirty="0" smtClean="0"/>
              <a:t>ll campuses departments/programs delivering similar content (</a:t>
            </a:r>
            <a:r>
              <a:rPr lang="en-US" sz="2000" i="1" dirty="0" smtClean="0"/>
              <a:t>new </a:t>
            </a:r>
            <a:r>
              <a:rPr lang="en-US" sz="2000" dirty="0" smtClean="0"/>
              <a:t>)</a:t>
            </a:r>
          </a:p>
          <a:p>
            <a:pPr lvl="1"/>
            <a:r>
              <a:rPr lang="en-US" sz="2000" dirty="0" smtClean="0"/>
              <a:t>all departments/programs/campuses affected by a change (i.e. content, a prereq, a program requiring that course)</a:t>
            </a:r>
          </a:p>
          <a:p>
            <a:pPr lvl="1"/>
            <a:r>
              <a:rPr lang="en-US" sz="2000" dirty="0" smtClean="0"/>
              <a:t>disciplinary communities who may share content (i.e. sustainability affects many) or may have duplication</a:t>
            </a:r>
          </a:p>
          <a:p>
            <a:pPr lvl="1"/>
            <a:r>
              <a:rPr lang="en-US" sz="2000" dirty="0" smtClean="0"/>
              <a:t>librarians (resources)</a:t>
            </a:r>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9630533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Integrative </a:t>
            </a:r>
            <a:r>
              <a:rPr lang="en-US" dirty="0" smtClean="0">
                <a:effectLst>
                  <a:outerShdw blurRad="38100" dist="38100" dir="2700000" algn="tl">
                    <a:srgbClr val="000000">
                      <a:alpha val="43137"/>
                    </a:srgbClr>
                  </a:outerShdw>
                </a:effectLst>
              </a:rPr>
              <a:t>Studies Courses</a:t>
            </a:r>
            <a:endParaRPr lang="en-US" dirty="0"/>
          </a:p>
        </p:txBody>
      </p:sp>
      <p:sp>
        <p:nvSpPr>
          <p:cNvPr id="3" name="Content Placeholder 2"/>
          <p:cNvSpPr>
            <a:spLocks noGrp="1"/>
          </p:cNvSpPr>
          <p:nvPr>
            <p:ph sz="half" idx="1"/>
          </p:nvPr>
        </p:nvSpPr>
        <p:spPr>
          <a:xfrm>
            <a:off x="3719409" y="204953"/>
            <a:ext cx="3904343" cy="5772356"/>
          </a:xfrm>
        </p:spPr>
        <p:txBody>
          <a:bodyPr>
            <a:normAutofit lnSpcReduction="10000"/>
          </a:bodyPr>
          <a:lstStyle/>
          <a:p>
            <a:pPr marL="0" indent="0" algn="ctr">
              <a:buNone/>
            </a:pPr>
            <a:r>
              <a:rPr lang="en-US" sz="3600" b="1" dirty="0" smtClean="0">
                <a:effectLst>
                  <a:outerShdw blurRad="38100" dist="38100" dir="2700000" algn="tl">
                    <a:srgbClr val="000000">
                      <a:alpha val="43137"/>
                    </a:srgbClr>
                  </a:outerShdw>
                </a:effectLst>
              </a:rPr>
              <a:t>Inter-Domain</a:t>
            </a:r>
            <a:endParaRPr lang="en-US" sz="3600" dirty="0" smtClean="0"/>
          </a:p>
          <a:p>
            <a:r>
              <a:rPr lang="en-US" dirty="0" smtClean="0"/>
              <a:t>Need to justify the presence of content appropriate for a 50/50 split of 2 domains</a:t>
            </a:r>
          </a:p>
          <a:p>
            <a:r>
              <a:rPr lang="en-US" dirty="0" smtClean="0"/>
              <a:t>Consultation needed with appropriate faculty in both domain disciplines </a:t>
            </a:r>
          </a:p>
          <a:p>
            <a:r>
              <a:rPr lang="en-US" dirty="0" smtClean="0"/>
              <a:t>Course reviewed </a:t>
            </a:r>
            <a:r>
              <a:rPr lang="en-US" dirty="0"/>
              <a:t>in GenEd and Integrative Studies Subcommittees</a:t>
            </a:r>
            <a:r>
              <a:rPr lang="en-US" dirty="0" smtClean="0"/>
              <a:t>.                           </a:t>
            </a:r>
            <a:r>
              <a:rPr lang="en-US" i="1" dirty="0" smtClean="0"/>
              <a:t>*Can extend time to approval.</a:t>
            </a:r>
            <a:endParaRPr lang="en-US" i="1" dirty="0"/>
          </a:p>
          <a:p>
            <a:r>
              <a:rPr lang="en-US" dirty="0" smtClean="0"/>
              <a:t>Suffix </a:t>
            </a:r>
            <a:r>
              <a:rPr lang="en-US" dirty="0"/>
              <a:t>of </a:t>
            </a:r>
            <a:r>
              <a:rPr lang="en-US" dirty="0" smtClean="0"/>
              <a:t>“N” </a:t>
            </a:r>
            <a:r>
              <a:rPr lang="en-US" dirty="0"/>
              <a:t>can </a:t>
            </a:r>
            <a:r>
              <a:rPr lang="en-US" dirty="0" smtClean="0"/>
              <a:t>be used at time of proposal submission to </a:t>
            </a:r>
            <a:r>
              <a:rPr lang="en-US" dirty="0"/>
              <a:t>easily identify </a:t>
            </a:r>
            <a:r>
              <a:rPr lang="en-US" dirty="0" smtClean="0"/>
              <a:t>an inter-domain course.</a:t>
            </a:r>
          </a:p>
          <a:p>
            <a:endParaRPr lang="en-US" dirty="0"/>
          </a:p>
        </p:txBody>
      </p:sp>
      <p:sp>
        <p:nvSpPr>
          <p:cNvPr id="4" name="Content Placeholder 3"/>
          <p:cNvSpPr>
            <a:spLocks noGrp="1"/>
          </p:cNvSpPr>
          <p:nvPr>
            <p:ph sz="half" idx="2"/>
          </p:nvPr>
        </p:nvSpPr>
        <p:spPr>
          <a:xfrm>
            <a:off x="7663543" y="662152"/>
            <a:ext cx="3803469" cy="5990895"/>
          </a:xfrm>
        </p:spPr>
        <p:txBody>
          <a:bodyPr>
            <a:normAutofit lnSpcReduction="10000"/>
          </a:bodyPr>
          <a:lstStyle/>
          <a:p>
            <a:pPr marL="0" indent="0" algn="ctr">
              <a:buNone/>
            </a:pPr>
            <a:r>
              <a:rPr lang="en-US" sz="3600" b="1" dirty="0" smtClean="0">
                <a:effectLst>
                  <a:outerShdw blurRad="38100" dist="38100" dir="2700000" algn="tl">
                    <a:srgbClr val="000000">
                      <a:alpha val="43137"/>
                    </a:srgbClr>
                  </a:outerShdw>
                </a:effectLst>
              </a:rPr>
              <a:t>Linked </a:t>
            </a:r>
            <a:endParaRPr lang="en-US" sz="3600" dirty="0"/>
          </a:p>
          <a:p>
            <a:r>
              <a:rPr lang="en-US" dirty="0" smtClean="0"/>
              <a:t>Need to submit EACH course  to approve the single domain on a course </a:t>
            </a:r>
          </a:p>
          <a:p>
            <a:pPr marL="520700" lvl="1" indent="-127000"/>
            <a:r>
              <a:rPr lang="en-US" i="1" dirty="0" smtClean="0"/>
              <a:t>Proposals </a:t>
            </a:r>
            <a:r>
              <a:rPr lang="en-US" i="1" dirty="0"/>
              <a:t>would also include the linkage between the </a:t>
            </a:r>
            <a:r>
              <a:rPr lang="en-US" i="1" dirty="0" smtClean="0"/>
              <a:t>two courses</a:t>
            </a:r>
            <a:endParaRPr lang="en-US" i="1" dirty="0"/>
          </a:p>
          <a:p>
            <a:r>
              <a:rPr lang="en-US" dirty="0" smtClean="0"/>
              <a:t>Consultation needed for each course in domain discipline and consultation to support the linkage(s)</a:t>
            </a:r>
          </a:p>
          <a:p>
            <a:r>
              <a:rPr lang="en-US" dirty="0" smtClean="0"/>
              <a:t>Courses each reviewed in GenEd and Integrative Studies Subcommittees.                            </a:t>
            </a:r>
            <a:r>
              <a:rPr lang="en-US" i="1" dirty="0" smtClean="0"/>
              <a:t>*</a:t>
            </a:r>
            <a:r>
              <a:rPr lang="en-US" i="1" dirty="0"/>
              <a:t>Can extend time to approval.</a:t>
            </a:r>
          </a:p>
          <a:p>
            <a:r>
              <a:rPr lang="en-US" dirty="0" smtClean="0"/>
              <a:t>Suffix of “Z” can be used to easily identify a linked course.</a:t>
            </a:r>
          </a:p>
          <a:p>
            <a:pPr marL="0" indent="0">
              <a:buNone/>
            </a:pPr>
            <a:r>
              <a:rPr lang="en-US" i="1" dirty="0" smtClean="0"/>
              <a:t>*May want to propose a non-Z version for flexibility in offering</a:t>
            </a:r>
            <a:endParaRPr lang="en-US" i="1" dirty="0"/>
          </a:p>
          <a:p>
            <a:endParaRPr lang="en-US" dirty="0"/>
          </a:p>
        </p:txBody>
      </p:sp>
    </p:spTree>
    <p:extLst>
      <p:ext uri="{BB962C8B-B14F-4D97-AF65-F5344CB8AC3E}">
        <p14:creationId xmlns:p14="http://schemas.microsoft.com/office/powerpoint/2010/main" val="1118842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518" y="1883229"/>
            <a:ext cx="2834640" cy="2377440"/>
          </a:xfrm>
        </p:spPr>
        <p:txBody>
          <a:bodyPr>
            <a:normAutofit/>
          </a:bodyPr>
          <a:lstStyle/>
          <a:p>
            <a:r>
              <a:rPr lang="en-US" sz="3600" dirty="0" smtClean="0">
                <a:effectLst>
                  <a:outerShdw blurRad="38100" dist="38100" dir="2700000" algn="tl">
                    <a:srgbClr val="000000">
                      <a:alpha val="43137"/>
                    </a:srgbClr>
                  </a:outerShdw>
                </a:effectLst>
              </a:rPr>
              <a:t>Integrative Studies Prompts</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672115" y="101600"/>
            <a:ext cx="8069942" cy="6531429"/>
          </a:xfrm>
        </p:spPr>
        <p:txBody>
          <a:bodyPr>
            <a:normAutofit fontScale="70000" lnSpcReduction="20000"/>
          </a:bodyPr>
          <a:lstStyle/>
          <a:p>
            <a:pPr marL="0" indent="0" algn="ctr">
              <a:spcBef>
                <a:spcPts val="600"/>
              </a:spcBef>
              <a:buNone/>
            </a:pPr>
            <a:r>
              <a:rPr lang="en-US" sz="4000" b="1" dirty="0" smtClean="0">
                <a:effectLst>
                  <a:outerShdw blurRad="38100" dist="38100" dir="2700000" algn="tl">
                    <a:srgbClr val="000000">
                      <a:alpha val="43137"/>
                    </a:srgbClr>
                  </a:outerShdw>
                </a:effectLst>
              </a:rPr>
              <a:t>Inter-domain Courses </a:t>
            </a:r>
          </a:p>
          <a:p>
            <a:pPr>
              <a:spcBef>
                <a:spcPts val="600"/>
              </a:spcBef>
            </a:pPr>
            <a:endParaRPr lang="en-US" sz="300" dirty="0" smtClean="0"/>
          </a:p>
          <a:p>
            <a:pPr marL="0" indent="0">
              <a:spcBef>
                <a:spcPts val="600"/>
              </a:spcBef>
              <a:buNone/>
            </a:pPr>
            <a:r>
              <a:rPr lang="en-US" sz="3400" dirty="0" smtClean="0"/>
              <a:t>Every proposal is different in content, structure, and vision.  You will need to address the following:</a:t>
            </a:r>
          </a:p>
          <a:p>
            <a:pPr marL="0" indent="0">
              <a:buNone/>
            </a:pPr>
            <a:r>
              <a:rPr lang="en-US" sz="1700" dirty="0" smtClean="0"/>
              <a:t>f</a:t>
            </a:r>
            <a:r>
              <a:rPr lang="en-US" sz="1700" dirty="0"/>
              <a:t>)  Explain how the intellectual frameworks and methodologies of the two Knowledge Domains will be explicitly addressed in the course and practiced by the </a:t>
            </a:r>
            <a:r>
              <a:rPr lang="en-US" sz="1700" dirty="0" smtClean="0"/>
              <a:t>students.</a:t>
            </a:r>
          </a:p>
          <a:p>
            <a:pPr marL="502920" lvl="1" indent="0">
              <a:buNone/>
            </a:pPr>
            <a:r>
              <a:rPr lang="en-US" sz="2300" b="1" dirty="0" smtClean="0">
                <a:solidFill>
                  <a:srgbClr val="0070C0"/>
                </a:solidFill>
              </a:rPr>
              <a:t>Explanations  </a:t>
            </a:r>
            <a:r>
              <a:rPr lang="en-US" sz="2300" b="1" dirty="0">
                <a:solidFill>
                  <a:srgbClr val="0070C0"/>
                </a:solidFill>
              </a:rPr>
              <a:t>of how students will </a:t>
            </a:r>
            <a:r>
              <a:rPr lang="en-US" sz="2300" b="1" dirty="0" smtClean="0">
                <a:solidFill>
                  <a:srgbClr val="0070C0"/>
                </a:solidFill>
              </a:rPr>
              <a:t>address/integrate  </a:t>
            </a:r>
            <a:r>
              <a:rPr lang="en-US" sz="2300" b="1" dirty="0">
                <a:solidFill>
                  <a:srgbClr val="0070C0"/>
                </a:solidFill>
              </a:rPr>
              <a:t>material and detailing the concepts/ topics addressed by </a:t>
            </a:r>
            <a:r>
              <a:rPr lang="en-US" sz="2300" b="1" dirty="0" smtClean="0">
                <a:solidFill>
                  <a:srgbClr val="0070C0"/>
                </a:solidFill>
              </a:rPr>
              <a:t>each domain; descriptions of translating information to practice</a:t>
            </a:r>
            <a:endParaRPr lang="en-US" sz="2300" dirty="0"/>
          </a:p>
          <a:p>
            <a:pPr marL="0" indent="0">
              <a:buNone/>
            </a:pPr>
            <a:r>
              <a:rPr lang="en-US" sz="1700" dirty="0"/>
              <a:t>g)  Demonstrate that each of the two domains will receive approximately equal attention, providing evidence from course topics, assignments, or other course components, and that students will integrate material from both domains</a:t>
            </a:r>
            <a:r>
              <a:rPr lang="en-US" sz="1700" dirty="0" smtClean="0"/>
              <a:t>.</a:t>
            </a:r>
          </a:p>
          <a:p>
            <a:pPr marL="502920" lvl="1" indent="0">
              <a:buNone/>
            </a:pPr>
            <a:r>
              <a:rPr lang="en-US" sz="2300" b="1" dirty="0" smtClean="0">
                <a:solidFill>
                  <a:srgbClr val="0070C0"/>
                </a:solidFill>
              </a:rPr>
              <a:t>Explanations  of how students will integrate  material and detailing the concepts/ topics addressed by each domain </a:t>
            </a:r>
            <a:endParaRPr lang="en-US" sz="2300" dirty="0"/>
          </a:p>
          <a:p>
            <a:pPr marL="0" indent="0">
              <a:buNone/>
            </a:pPr>
            <a:r>
              <a:rPr lang="en-US" sz="1700" dirty="0"/>
              <a:t>h)  Include evidence of unit-level (department, program) and College-level administrative approval of the </a:t>
            </a:r>
            <a:r>
              <a:rPr lang="en-US" sz="1700" dirty="0" smtClean="0"/>
              <a:t>course, </a:t>
            </a:r>
            <a:r>
              <a:rPr lang="en-US" sz="1700" dirty="0"/>
              <a:t>and evidence of substantive consultation among faculty with expertise in the appropriate Knowledge Domains and discipline(s</a:t>
            </a:r>
            <a:r>
              <a:rPr lang="en-US" sz="1700" dirty="0" smtClean="0"/>
              <a:t>).</a:t>
            </a:r>
          </a:p>
          <a:p>
            <a:pPr marL="502920" lvl="1" indent="0">
              <a:buNone/>
            </a:pPr>
            <a:r>
              <a:rPr lang="en-US" sz="2300" b="1" dirty="0" smtClean="0">
                <a:solidFill>
                  <a:srgbClr val="0070C0"/>
                </a:solidFill>
              </a:rPr>
              <a:t>Widespread consultation on record</a:t>
            </a:r>
            <a:endParaRPr lang="en-US" sz="2300" b="1" dirty="0">
              <a:solidFill>
                <a:srgbClr val="0070C0"/>
              </a:solidFill>
            </a:endParaRPr>
          </a:p>
          <a:p>
            <a:pPr marL="0" indent="0">
              <a:buNone/>
            </a:pPr>
            <a:r>
              <a:rPr lang="en-US" sz="1700" dirty="0"/>
              <a:t>i)  Where Inter-Domain courses are cross-listed, consultation with both of those academic units and their Colleges is required. For other Inter-Domain courses, given that all the Knowledge Domains are offered by more than one unit and College, this dual-Domain consultation and support should occur with the most closely related units and Colleges (more than one such unit and College may be relevant</a:t>
            </a:r>
            <a:r>
              <a:rPr lang="en-US" sz="1700" dirty="0" smtClean="0"/>
              <a:t>).</a:t>
            </a:r>
            <a:endParaRPr lang="en-US" dirty="0" smtClean="0"/>
          </a:p>
          <a:p>
            <a:pPr marL="502920" lvl="1" indent="0">
              <a:buNone/>
            </a:pPr>
            <a:r>
              <a:rPr lang="en-US" sz="2300" b="1" dirty="0">
                <a:solidFill>
                  <a:srgbClr val="0070C0"/>
                </a:solidFill>
              </a:rPr>
              <a:t>Widespread consultation on record</a:t>
            </a:r>
          </a:p>
          <a:p>
            <a:pPr marL="0" indent="0">
              <a:buNone/>
            </a:pPr>
            <a:r>
              <a:rPr lang="en-US" sz="1700" dirty="0" smtClean="0"/>
              <a:t>j</a:t>
            </a:r>
            <a:r>
              <a:rPr lang="en-US" sz="1700" dirty="0"/>
              <a:t>)  Briefly explain the staffing plan. Given that each Inter-Domain course is approved for two Knowledge Domains, it will be taught by an instructor (or instructional team) with appropriate expertise in both </a:t>
            </a:r>
            <a:r>
              <a:rPr lang="en-US" sz="1700" dirty="0" smtClean="0"/>
              <a:t>domains.</a:t>
            </a:r>
            <a:endParaRPr lang="en-US" sz="1700" dirty="0" smtClean="0">
              <a:solidFill>
                <a:srgbClr val="0070C0"/>
              </a:solidFill>
            </a:endParaRPr>
          </a:p>
          <a:p>
            <a:pPr marL="502920" lvl="1" indent="0">
              <a:buNone/>
            </a:pPr>
            <a:r>
              <a:rPr lang="en-US" sz="2300" b="1" dirty="0" smtClean="0">
                <a:solidFill>
                  <a:srgbClr val="0070C0"/>
                </a:solidFill>
              </a:rPr>
              <a:t>For durability, addressing knowledge base, skills, and/or abilities and qualifications of an instructor would be preferable to naming an individual (s).  This plan may include notations of communication among the affected units and collaborations with </a:t>
            </a:r>
            <a:r>
              <a:rPr lang="en-US" sz="2300" b="1" smtClean="0">
                <a:solidFill>
                  <a:srgbClr val="0070C0"/>
                </a:solidFill>
              </a:rPr>
              <a:t>campus personnel likely </a:t>
            </a:r>
            <a:r>
              <a:rPr lang="en-US" sz="2300" b="1" dirty="0" smtClean="0">
                <a:solidFill>
                  <a:srgbClr val="0070C0"/>
                </a:solidFill>
              </a:rPr>
              <a:t>to offer the course.</a:t>
            </a:r>
            <a:endParaRPr lang="en-US" sz="2300" b="1" dirty="0" smtClean="0"/>
          </a:p>
          <a:p>
            <a:pPr marL="0" indent="0">
              <a:buNone/>
            </a:pPr>
            <a:r>
              <a:rPr lang="en-US" dirty="0" smtClean="0"/>
              <a:t>k</a:t>
            </a:r>
            <a:r>
              <a:rPr lang="en-US" dirty="0"/>
              <a:t>)  Describe the assessments that will be used to determine students’ ability to apply integrative thinking</a:t>
            </a:r>
            <a:r>
              <a:rPr lang="en-US" dirty="0" smtClean="0"/>
              <a:t>.</a:t>
            </a:r>
          </a:p>
          <a:p>
            <a:pPr marL="502920" indent="0" defTabSz="508000">
              <a:spcBef>
                <a:spcPts val="250"/>
              </a:spcBef>
              <a:spcAft>
                <a:spcPts val="250"/>
              </a:spcAft>
              <a:buNone/>
            </a:pPr>
            <a:r>
              <a:rPr lang="en-US" sz="2200" b="1" dirty="0" smtClean="0">
                <a:solidFill>
                  <a:srgbClr val="0070C0"/>
                </a:solidFill>
              </a:rPr>
              <a:t>	</a:t>
            </a:r>
            <a:r>
              <a:rPr lang="en-US" sz="2300" b="1" dirty="0" smtClean="0">
                <a:solidFill>
                  <a:srgbClr val="0070C0"/>
                </a:solidFill>
              </a:rPr>
              <a:t>Without only naming assignments, discuss HOW assessment method(s) show application of integrative thinking (i.e. portions of a final project that require “x”)</a:t>
            </a:r>
          </a:p>
        </p:txBody>
      </p:sp>
    </p:spTree>
    <p:extLst>
      <p:ext uri="{BB962C8B-B14F-4D97-AF65-F5344CB8AC3E}">
        <p14:creationId xmlns:p14="http://schemas.microsoft.com/office/powerpoint/2010/main" val="37199639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518" y="1883229"/>
            <a:ext cx="2834640" cy="2377440"/>
          </a:xfrm>
        </p:spPr>
        <p:txBody>
          <a:bodyPr>
            <a:normAutofit/>
          </a:bodyPr>
          <a:lstStyle/>
          <a:p>
            <a:r>
              <a:rPr lang="en-US" sz="3600" dirty="0" smtClean="0">
                <a:effectLst>
                  <a:outerShdw blurRad="38100" dist="38100" dir="2700000" algn="tl">
                    <a:srgbClr val="000000">
                      <a:alpha val="43137"/>
                    </a:srgbClr>
                  </a:outerShdw>
                </a:effectLst>
              </a:rPr>
              <a:t>Integrative Studies Prompts</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570514" y="348342"/>
            <a:ext cx="8113486" cy="6662057"/>
          </a:xfrm>
        </p:spPr>
        <p:txBody>
          <a:bodyPr>
            <a:normAutofit fontScale="70000" lnSpcReduction="20000"/>
          </a:bodyPr>
          <a:lstStyle/>
          <a:p>
            <a:pPr marL="0" indent="0" algn="ctr">
              <a:buNone/>
            </a:pPr>
            <a:r>
              <a:rPr lang="en-US" sz="4000" b="1" dirty="0" smtClean="0">
                <a:effectLst>
                  <a:outerShdw blurRad="38100" dist="38100" dir="2700000" algn="tl">
                    <a:srgbClr val="000000">
                      <a:alpha val="43137"/>
                    </a:srgbClr>
                  </a:outerShdw>
                </a:effectLst>
              </a:rPr>
              <a:t>Linked Courses </a:t>
            </a:r>
          </a:p>
          <a:p>
            <a:endParaRPr lang="en-US" sz="200" dirty="0" smtClean="0"/>
          </a:p>
          <a:p>
            <a:pPr marL="0" indent="0">
              <a:spcBef>
                <a:spcPts val="600"/>
              </a:spcBef>
              <a:buNone/>
            </a:pPr>
            <a:r>
              <a:rPr lang="en-US" sz="3400" dirty="0"/>
              <a:t>Every proposal is different in content, structure, and vision.  You will need to address the following:</a:t>
            </a:r>
          </a:p>
          <a:p>
            <a:pPr marL="0" indent="0">
              <a:buNone/>
            </a:pPr>
            <a:r>
              <a:rPr lang="en-US" sz="1400" dirty="0" smtClean="0"/>
              <a:t>f</a:t>
            </a:r>
            <a:r>
              <a:rPr lang="en-US" sz="1400" dirty="0"/>
              <a:t>)  Explain how the intellectual frameworks and methodologies of each course’s Knowledge Domain will be explicitly addressed in the course and practiced by the students</a:t>
            </a:r>
            <a:r>
              <a:rPr lang="en-US" sz="1400" dirty="0" smtClean="0"/>
              <a:t>.</a:t>
            </a:r>
          </a:p>
          <a:p>
            <a:pPr marL="502920" lvl="1" indent="0">
              <a:buNone/>
            </a:pPr>
            <a:r>
              <a:rPr lang="en-US" sz="2300" b="1" dirty="0">
                <a:solidFill>
                  <a:srgbClr val="0070C0"/>
                </a:solidFill>
              </a:rPr>
              <a:t>Explanations  </a:t>
            </a:r>
            <a:r>
              <a:rPr lang="en-US" sz="2300" b="1" dirty="0" smtClean="0">
                <a:solidFill>
                  <a:srgbClr val="0070C0"/>
                </a:solidFill>
              </a:rPr>
              <a:t>of </a:t>
            </a:r>
            <a:r>
              <a:rPr lang="en-US" sz="2300" b="1" dirty="0">
                <a:solidFill>
                  <a:srgbClr val="0070C0"/>
                </a:solidFill>
              </a:rPr>
              <a:t>how students will address/integrate  material and detailing the concepts/ topics addressed by each domain; descriptions of translating information to </a:t>
            </a:r>
            <a:r>
              <a:rPr lang="en-US" sz="2300" b="1" dirty="0" smtClean="0">
                <a:solidFill>
                  <a:srgbClr val="0070C0"/>
                </a:solidFill>
              </a:rPr>
              <a:t>practice</a:t>
            </a:r>
            <a:endParaRPr lang="en-US" sz="2300" dirty="0"/>
          </a:p>
          <a:p>
            <a:pPr marL="0" indent="0">
              <a:spcBef>
                <a:spcPts val="0"/>
              </a:spcBef>
              <a:buNone/>
            </a:pPr>
            <a:r>
              <a:rPr lang="en-US" dirty="0" smtClean="0"/>
              <a:t>g</a:t>
            </a:r>
            <a:r>
              <a:rPr lang="en-US" dirty="0"/>
              <a:t>)  Explain how the courses in the Linkage will be linked with each other. It is anticipated that courses will usually be linked by subject matter, but they should additionally be linked by some purposeful component that provides opportunities for students to experience and practice integrative thinking across Knowledge Domains. The Linkage component between courses needs to be intentional and explicit to students. However, each course in a Linkage must be self-contained such that students can successfully complete just one course in the Linkage if they so choose</a:t>
            </a:r>
            <a:r>
              <a:rPr lang="en-US" dirty="0" smtClean="0"/>
              <a:t>.</a:t>
            </a:r>
          </a:p>
          <a:p>
            <a:pPr marL="0" indent="0" defTabSz="465138">
              <a:spcBef>
                <a:spcPts val="0"/>
              </a:spcBef>
              <a:buNone/>
            </a:pPr>
            <a:r>
              <a:rPr lang="en-US" sz="2300" b="1" dirty="0" smtClean="0">
                <a:solidFill>
                  <a:srgbClr val="0070C0"/>
                </a:solidFill>
              </a:rPr>
              <a:t>	Show specific linkages </a:t>
            </a:r>
            <a:r>
              <a:rPr lang="en-US" sz="2300" b="1" dirty="0">
                <a:solidFill>
                  <a:srgbClr val="0070C0"/>
                </a:solidFill>
              </a:rPr>
              <a:t> </a:t>
            </a:r>
            <a:r>
              <a:rPr lang="en-US" sz="2300" b="1" dirty="0" smtClean="0">
                <a:solidFill>
                  <a:srgbClr val="0070C0"/>
                </a:solidFill>
              </a:rPr>
              <a:t>that can be drawn between material in both courses</a:t>
            </a:r>
          </a:p>
          <a:p>
            <a:pPr marL="0" indent="0" defTabSz="465138">
              <a:spcBef>
                <a:spcPts val="0"/>
              </a:spcBef>
              <a:buNone/>
            </a:pPr>
            <a:endParaRPr lang="en-US" sz="1100" dirty="0"/>
          </a:p>
          <a:p>
            <a:pPr marL="0" indent="0">
              <a:spcBef>
                <a:spcPts val="0"/>
              </a:spcBef>
              <a:buNone/>
            </a:pPr>
            <a:r>
              <a:rPr lang="en-US" dirty="0"/>
              <a:t>h)  Include evidence of unit-level (department, program) and College-level administrative approval of the courses and Linkages, and evidence of substantive consultation among faculty with expertise in the appropriate Knowledge Domain(s) and discipline(s</a:t>
            </a:r>
            <a:r>
              <a:rPr lang="en-US" dirty="0" smtClean="0"/>
              <a:t>).</a:t>
            </a:r>
          </a:p>
          <a:p>
            <a:pPr marL="0" indent="0" defTabSz="508000">
              <a:spcBef>
                <a:spcPts val="0"/>
              </a:spcBef>
              <a:buNone/>
            </a:pPr>
            <a:r>
              <a:rPr lang="en-US" sz="2300" b="1" dirty="0">
                <a:solidFill>
                  <a:srgbClr val="0070C0"/>
                </a:solidFill>
              </a:rPr>
              <a:t>	</a:t>
            </a:r>
            <a:r>
              <a:rPr lang="en-US" sz="2300" b="1" dirty="0" smtClean="0">
                <a:solidFill>
                  <a:srgbClr val="0070C0"/>
                </a:solidFill>
              </a:rPr>
              <a:t>Widespread </a:t>
            </a:r>
            <a:r>
              <a:rPr lang="en-US" sz="2300" b="1" dirty="0">
                <a:solidFill>
                  <a:srgbClr val="0070C0"/>
                </a:solidFill>
              </a:rPr>
              <a:t>consultation on </a:t>
            </a:r>
            <a:r>
              <a:rPr lang="en-US" sz="2300" b="1" dirty="0" smtClean="0">
                <a:solidFill>
                  <a:srgbClr val="0070C0"/>
                </a:solidFill>
              </a:rPr>
              <a:t>record</a:t>
            </a:r>
            <a:endParaRPr lang="en-US" dirty="0"/>
          </a:p>
          <a:p>
            <a:pPr marL="0" indent="0">
              <a:buNone/>
            </a:pPr>
            <a:r>
              <a:rPr lang="en-US" dirty="0"/>
              <a:t>i)  Briefly explain the staffing plan. Given that each Linked Course is approved for a single Knowledge Domain, it will be taught by an instructor (or instructional team) with appropriate expertise in that domain, who will also be expected to implement the Linkage’s shared component as defined in the proposal</a:t>
            </a:r>
            <a:r>
              <a:rPr lang="en-US" dirty="0" smtClean="0"/>
              <a:t>.</a:t>
            </a:r>
          </a:p>
          <a:p>
            <a:pPr marL="502920" lvl="1" indent="0" defTabSz="508000">
              <a:buNone/>
            </a:pPr>
            <a:r>
              <a:rPr lang="en-US" sz="2300" b="1" dirty="0">
                <a:solidFill>
                  <a:srgbClr val="0070C0"/>
                </a:solidFill>
              </a:rPr>
              <a:t>	</a:t>
            </a:r>
            <a:r>
              <a:rPr lang="en-US" sz="2300" b="1" dirty="0" smtClean="0">
                <a:solidFill>
                  <a:srgbClr val="0070C0"/>
                </a:solidFill>
              </a:rPr>
              <a:t>For </a:t>
            </a:r>
            <a:r>
              <a:rPr lang="en-US" sz="2300" b="1" dirty="0">
                <a:solidFill>
                  <a:srgbClr val="0070C0"/>
                </a:solidFill>
              </a:rPr>
              <a:t>durability, addressing knowledge base, skills, and/or abilities and qualifications </a:t>
            </a:r>
            <a:r>
              <a:rPr lang="en-US" sz="2300" b="1" dirty="0" smtClean="0">
                <a:solidFill>
                  <a:srgbClr val="0070C0"/>
                </a:solidFill>
              </a:rPr>
              <a:t>of instructors </a:t>
            </a:r>
            <a:r>
              <a:rPr lang="en-US" sz="2300" b="1" dirty="0">
                <a:solidFill>
                  <a:srgbClr val="0070C0"/>
                </a:solidFill>
              </a:rPr>
              <a:t>would be preferable to naming an </a:t>
            </a:r>
            <a:r>
              <a:rPr lang="en-US" sz="2300" b="1" dirty="0" smtClean="0">
                <a:solidFill>
                  <a:srgbClr val="0070C0"/>
                </a:solidFill>
              </a:rPr>
              <a:t>individual(s</a:t>
            </a:r>
            <a:r>
              <a:rPr lang="en-US" sz="2300" b="1" dirty="0">
                <a:solidFill>
                  <a:srgbClr val="0070C0"/>
                </a:solidFill>
              </a:rPr>
              <a:t>).  This plan </a:t>
            </a:r>
            <a:r>
              <a:rPr lang="en-US" sz="2300" b="1" dirty="0" smtClean="0">
                <a:solidFill>
                  <a:srgbClr val="0070C0"/>
                </a:solidFill>
              </a:rPr>
              <a:t>will </a:t>
            </a:r>
            <a:r>
              <a:rPr lang="en-US" sz="2300" b="1" dirty="0">
                <a:solidFill>
                  <a:srgbClr val="0070C0"/>
                </a:solidFill>
              </a:rPr>
              <a:t>include notations of communication </a:t>
            </a:r>
            <a:r>
              <a:rPr lang="en-US" sz="2300" b="1" dirty="0" smtClean="0">
                <a:solidFill>
                  <a:srgbClr val="0070C0"/>
                </a:solidFill>
              </a:rPr>
              <a:t>strategies among </a:t>
            </a:r>
            <a:r>
              <a:rPr lang="en-US" sz="2300" b="1" dirty="0">
                <a:solidFill>
                  <a:srgbClr val="0070C0"/>
                </a:solidFill>
              </a:rPr>
              <a:t>the affected units and collaborations with </a:t>
            </a:r>
            <a:r>
              <a:rPr lang="en-US" sz="2300" b="1" dirty="0" smtClean="0">
                <a:solidFill>
                  <a:srgbClr val="0070C0"/>
                </a:solidFill>
              </a:rPr>
              <a:t>the other instructor and campus personnel </a:t>
            </a:r>
            <a:r>
              <a:rPr lang="en-US" sz="2300" b="1" dirty="0">
                <a:solidFill>
                  <a:srgbClr val="0070C0"/>
                </a:solidFill>
              </a:rPr>
              <a:t>likely to offer the course.</a:t>
            </a:r>
            <a:endParaRPr lang="en-US" sz="2300" b="1" dirty="0"/>
          </a:p>
          <a:p>
            <a:pPr marL="0" indent="0">
              <a:buNone/>
            </a:pPr>
            <a:r>
              <a:rPr lang="en-US" dirty="0" smtClean="0"/>
              <a:t>j</a:t>
            </a:r>
            <a:r>
              <a:rPr lang="en-US" dirty="0"/>
              <a:t>)  Describe the assessments that will be used to determine students’ ability to apply integrative thinking</a:t>
            </a:r>
            <a:r>
              <a:rPr lang="en-US" dirty="0" smtClean="0"/>
              <a:t>.</a:t>
            </a:r>
          </a:p>
          <a:p>
            <a:pPr marL="502920" indent="0" defTabSz="508000">
              <a:spcBef>
                <a:spcPts val="250"/>
              </a:spcBef>
              <a:spcAft>
                <a:spcPts val="250"/>
              </a:spcAft>
              <a:buNone/>
            </a:pPr>
            <a:r>
              <a:rPr lang="en-US" b="1" dirty="0" smtClean="0">
                <a:solidFill>
                  <a:srgbClr val="0070C0"/>
                </a:solidFill>
              </a:rPr>
              <a:t>	</a:t>
            </a:r>
            <a:r>
              <a:rPr lang="en-US" sz="2300" b="1" dirty="0" smtClean="0">
                <a:solidFill>
                  <a:srgbClr val="0070C0"/>
                </a:solidFill>
              </a:rPr>
              <a:t>Without </a:t>
            </a:r>
            <a:r>
              <a:rPr lang="en-US" sz="2300" b="1" dirty="0">
                <a:solidFill>
                  <a:srgbClr val="0070C0"/>
                </a:solidFill>
              </a:rPr>
              <a:t>only naming assignments, discuss HOW assessment method(s) show application of integrative thinking (i.e. portions of a final project that require “x</a:t>
            </a:r>
            <a:r>
              <a:rPr lang="en-US" sz="2300" b="1" dirty="0" smtClean="0">
                <a:solidFill>
                  <a:srgbClr val="0070C0"/>
                </a:solidFill>
              </a:rPr>
              <a:t>”) and reinforcing information between the courses</a:t>
            </a:r>
            <a:endParaRPr lang="en-US" sz="2300" b="1" dirty="0">
              <a:solidFill>
                <a:srgbClr val="0070C0"/>
              </a:solidFill>
            </a:endParaRPr>
          </a:p>
          <a:p>
            <a:endParaRPr lang="en-US" dirty="0"/>
          </a:p>
          <a:p>
            <a:endParaRPr lang="en-US" sz="2000" dirty="0" smtClean="0"/>
          </a:p>
        </p:txBody>
      </p:sp>
    </p:spTree>
    <p:extLst>
      <p:ext uri="{BB962C8B-B14F-4D97-AF65-F5344CB8AC3E}">
        <p14:creationId xmlns:p14="http://schemas.microsoft.com/office/powerpoint/2010/main" val="1094997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10" y="1123836"/>
            <a:ext cx="3309870" cy="4601183"/>
          </a:xfrm>
        </p:spPr>
        <p:txBody>
          <a:bodyPr/>
          <a:lstStyle/>
          <a:p>
            <a:pPr algn="ctr"/>
            <a:r>
              <a:rPr lang="en-US" dirty="0" smtClean="0">
                <a:effectLst>
                  <a:outerShdw blurRad="38100" dist="38100" dir="2700000" algn="tl">
                    <a:srgbClr val="000000">
                      <a:alpha val="43137"/>
                    </a:srgbClr>
                  </a:outerShdw>
                </a:effectLst>
              </a:rPr>
              <a:t>Congratulations, Seed Grant Awardees!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lgn="ctr">
              <a:buNone/>
            </a:pPr>
            <a:r>
              <a:rPr lang="en-US" sz="3600" b="1" i="1" dirty="0" smtClean="0">
                <a:effectLst>
                  <a:outerShdw blurRad="38100" dist="38100" dir="2700000" algn="tl">
                    <a:srgbClr val="000000">
                      <a:alpha val="43137"/>
                    </a:srgbClr>
                  </a:outerShdw>
                </a:effectLst>
              </a:rPr>
              <a:t>Turning a Proposal into a Course    </a:t>
            </a:r>
            <a:r>
              <a:rPr lang="en-US" sz="2400" b="1" i="1" dirty="0" smtClean="0">
                <a:effectLst>
                  <a:outerShdw blurRad="38100" dist="38100" dir="2700000" algn="tl">
                    <a:srgbClr val="000000">
                      <a:alpha val="43137"/>
                    </a:srgbClr>
                  </a:outerShdw>
                </a:effectLst>
              </a:rPr>
              <a:t>(with an emphasis on GenEd/ Integrative Studies)</a:t>
            </a:r>
          </a:p>
          <a:p>
            <a:pPr marL="0" indent="0">
              <a:buNone/>
            </a:pPr>
            <a:endParaRPr lang="en-US" sz="1200" b="1" i="1" dirty="0" smtClean="0">
              <a:effectLst>
                <a:outerShdw blurRad="38100" dist="38100" dir="2700000" algn="tl">
                  <a:srgbClr val="000000">
                    <a:alpha val="43137"/>
                  </a:srgbClr>
                </a:outerShdw>
              </a:effectLst>
            </a:endParaRPr>
          </a:p>
          <a:p>
            <a:r>
              <a:rPr lang="en-US" sz="2400" dirty="0"/>
              <a:t>Curricular Work Flow </a:t>
            </a:r>
            <a:endParaRPr lang="en-US" sz="2400" dirty="0" smtClean="0"/>
          </a:p>
          <a:p>
            <a:r>
              <a:rPr lang="en-US" sz="2400" dirty="0" smtClean="0"/>
              <a:t>Curricular Review &amp; Approval Process</a:t>
            </a:r>
          </a:p>
          <a:p>
            <a:pPr lvl="1"/>
            <a:r>
              <a:rPr lang="en-US" sz="2200" dirty="0" smtClean="0"/>
              <a:t>Includes New Course/ </a:t>
            </a:r>
            <a:r>
              <a:rPr lang="en-US" sz="2200" dirty="0"/>
              <a:t>Change to an Existing </a:t>
            </a:r>
            <a:r>
              <a:rPr lang="en-US" sz="2200" dirty="0" smtClean="0"/>
              <a:t>Course</a:t>
            </a:r>
          </a:p>
          <a:p>
            <a:r>
              <a:rPr lang="en-US" sz="2400" dirty="0" smtClean="0"/>
              <a:t>Curricular </a:t>
            </a:r>
            <a:r>
              <a:rPr lang="en-US" sz="2400" dirty="0"/>
              <a:t>Proposal Preparation</a:t>
            </a:r>
          </a:p>
          <a:p>
            <a:endParaRPr lang="en-US" dirty="0"/>
          </a:p>
        </p:txBody>
      </p:sp>
    </p:spTree>
    <p:extLst>
      <p:ext uri="{BB962C8B-B14F-4D97-AF65-F5344CB8AC3E}">
        <p14:creationId xmlns:p14="http://schemas.microsoft.com/office/powerpoint/2010/main" val="26111023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15" y="1259812"/>
            <a:ext cx="7315200" cy="3255264"/>
          </a:xfrm>
        </p:spPr>
        <p:txBody>
          <a:bodyPr>
            <a:normAutofit fontScale="90000"/>
          </a:bodyPr>
          <a:lstStyle/>
          <a:p>
            <a:pPr algn="ctr"/>
            <a:r>
              <a:rPr lang="en-US" dirty="0" smtClean="0">
                <a:effectLst>
                  <a:outerShdw blurRad="38100" dist="38100" dir="2700000" algn="tl">
                    <a:srgbClr val="000000">
                      <a:alpha val="43137"/>
                    </a:srgbClr>
                  </a:outerShdw>
                </a:effectLst>
              </a:rPr>
              <a:t>Thank you for attending the session today, and a hearty Congratulations on your Seed Grant!</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b="1" dirty="0" smtClean="0"/>
              <a:t>Michele L Duffey, SCCA Chairperson (2017-2018)</a:t>
            </a:r>
          </a:p>
          <a:p>
            <a:r>
              <a:rPr lang="en-US" b="1" dirty="0" smtClean="0"/>
              <a:t>mlp127@psu.edu</a:t>
            </a:r>
            <a:endParaRPr lang="en-US" b="1" dirty="0"/>
          </a:p>
        </p:txBody>
      </p:sp>
    </p:spTree>
    <p:extLst>
      <p:ext uri="{BB962C8B-B14F-4D97-AF65-F5344CB8AC3E}">
        <p14:creationId xmlns:p14="http://schemas.microsoft.com/office/powerpoint/2010/main" val="2617911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Curricular Work Flow</a:t>
            </a:r>
            <a:endParaRPr lang="en-US" dirty="0"/>
          </a:p>
        </p:txBody>
      </p:sp>
      <p:sp>
        <p:nvSpPr>
          <p:cNvPr id="3" name="Text Placeholder 2"/>
          <p:cNvSpPr>
            <a:spLocks noGrp="1"/>
          </p:cNvSpPr>
          <p:nvPr>
            <p:ph type="body" idx="1"/>
          </p:nvPr>
        </p:nvSpPr>
        <p:spPr/>
        <p:txBody>
          <a:bodyPr>
            <a:normAutofit/>
          </a:bodyPr>
          <a:lstStyle/>
          <a:p>
            <a:r>
              <a:rPr lang="en-US" dirty="0" smtClean="0"/>
              <a:t>From Faculty Development to Senate Approval</a:t>
            </a:r>
          </a:p>
        </p:txBody>
      </p:sp>
    </p:spTree>
    <p:extLst>
      <p:ext uri="{BB962C8B-B14F-4D97-AF65-F5344CB8AC3E}">
        <p14:creationId xmlns:p14="http://schemas.microsoft.com/office/powerpoint/2010/main" val="2587908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tretch>
            <a:fillRect/>
          </a:stretch>
        </p:blipFill>
        <p:spPr>
          <a:xfrm>
            <a:off x="1552257" y="0"/>
            <a:ext cx="9087485" cy="6858000"/>
          </a:xfrm>
          <a:prstGeom prst="rect">
            <a:avLst/>
          </a:prstGeom>
        </p:spPr>
      </p:pic>
    </p:spTree>
    <p:extLst>
      <p:ext uri="{BB962C8B-B14F-4D97-AF65-F5344CB8AC3E}">
        <p14:creationId xmlns:p14="http://schemas.microsoft.com/office/powerpoint/2010/main" val="2155919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Curricular Review &amp; Approval Process</a:t>
            </a:r>
            <a:endParaRPr lang="en-US" dirty="0"/>
          </a:p>
        </p:txBody>
      </p:sp>
      <p:sp>
        <p:nvSpPr>
          <p:cNvPr id="3" name="Text Placeholder 2"/>
          <p:cNvSpPr>
            <a:spLocks noGrp="1"/>
          </p:cNvSpPr>
          <p:nvPr>
            <p:ph type="body" idx="1"/>
          </p:nvPr>
        </p:nvSpPr>
        <p:spPr/>
        <p:txBody>
          <a:bodyPr/>
          <a:lstStyle/>
          <a:p>
            <a:r>
              <a:rPr lang="en-US" dirty="0" smtClean="0"/>
              <a:t>Senate Approval</a:t>
            </a:r>
          </a:p>
          <a:p>
            <a:r>
              <a:rPr lang="en-US" dirty="0"/>
              <a:t>New Course/ Change to an Existing Course</a:t>
            </a:r>
          </a:p>
          <a:p>
            <a:endParaRPr lang="en-US" dirty="0"/>
          </a:p>
        </p:txBody>
      </p:sp>
    </p:spTree>
    <p:extLst>
      <p:ext uri="{BB962C8B-B14F-4D97-AF65-F5344CB8AC3E}">
        <p14:creationId xmlns:p14="http://schemas.microsoft.com/office/powerpoint/2010/main" val="2491478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304" y="1941167"/>
            <a:ext cx="3193961" cy="2377440"/>
          </a:xfrm>
        </p:spPr>
        <p:txBody>
          <a:bodyPr>
            <a:normAutofit/>
          </a:bodyPr>
          <a:lstStyle/>
          <a:p>
            <a:r>
              <a:rPr lang="en-US" sz="3600" dirty="0" smtClean="0">
                <a:effectLst>
                  <a:outerShdw blurRad="38100" dist="38100" dir="2700000" algn="tl">
                    <a:srgbClr val="000000">
                      <a:alpha val="43137"/>
                    </a:srgbClr>
                  </a:outerShdw>
                </a:effectLst>
              </a:rPr>
              <a:t>Senate Committee on Curricular Affairs (SCCA)</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70943" y="759853"/>
            <a:ext cx="7315200" cy="4740069"/>
          </a:xfrm>
        </p:spPr>
        <p:txBody>
          <a:bodyPr/>
          <a:lstStyle/>
          <a:p>
            <a:pPr marL="0" indent="0" algn="ctr">
              <a:buNone/>
            </a:pPr>
            <a:r>
              <a:rPr lang="en-US" sz="3600" b="1" dirty="0" smtClean="0">
                <a:effectLst>
                  <a:outerShdw blurRad="38100" dist="38100" dir="2700000" algn="tl">
                    <a:srgbClr val="000000">
                      <a:alpha val="43137"/>
                    </a:srgbClr>
                  </a:outerShdw>
                </a:effectLst>
              </a:rPr>
              <a:t>What we do in SCCA</a:t>
            </a:r>
          </a:p>
          <a:p>
            <a:r>
              <a:rPr lang="en-US" sz="2400" dirty="0" smtClean="0"/>
              <a:t>Review ALL (adds, drops, changes, recertifications) undergraduate course and program proposals</a:t>
            </a:r>
          </a:p>
          <a:p>
            <a:pPr lvl="1"/>
            <a:r>
              <a:rPr lang="en-US" sz="2000" dirty="0" smtClean="0"/>
              <a:t>Subcommittees oversee approvals for General Education, Integrative Studies, Bachelor of Arts, United States and International Cultures, Writing, and Retention and Transfer.</a:t>
            </a:r>
          </a:p>
          <a:p>
            <a:r>
              <a:rPr lang="en-US" sz="2400" dirty="0" smtClean="0"/>
              <a:t>Develop criteria for evaluating proposals</a:t>
            </a:r>
          </a:p>
          <a:p>
            <a:r>
              <a:rPr lang="en-US" sz="2400" dirty="0" smtClean="0"/>
              <a:t>Study courses/ curricular offerings to recommend changes as appropriate to meet the needs of students </a:t>
            </a:r>
          </a:p>
          <a:p>
            <a:endParaRPr lang="en-US" dirty="0"/>
          </a:p>
        </p:txBody>
      </p:sp>
    </p:spTree>
    <p:extLst>
      <p:ext uri="{BB962C8B-B14F-4D97-AF65-F5344CB8AC3E}">
        <p14:creationId xmlns:p14="http://schemas.microsoft.com/office/powerpoint/2010/main" val="1131758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31" y="1143000"/>
            <a:ext cx="3193961" cy="2377440"/>
          </a:xfrm>
        </p:spPr>
        <p:txBody>
          <a:bodyPr>
            <a:normAutofit/>
          </a:bodyPr>
          <a:lstStyle/>
          <a:p>
            <a:r>
              <a:rPr lang="en-US" sz="3600" dirty="0" smtClean="0">
                <a:effectLst>
                  <a:outerShdw blurRad="38100" dist="38100" dir="2700000" algn="tl">
                    <a:srgbClr val="000000">
                      <a:alpha val="43137"/>
                    </a:srgbClr>
                  </a:outerShdw>
                </a:effectLst>
              </a:rPr>
              <a:t>Your  SCCA Representative</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lgn="ctr">
              <a:buNone/>
            </a:pPr>
            <a:r>
              <a:rPr lang="en-US" sz="3600" b="1" dirty="0" smtClean="0">
                <a:effectLst>
                  <a:outerShdw blurRad="38100" dist="38100" dir="2700000" algn="tl">
                    <a:srgbClr val="000000">
                      <a:alpha val="43137"/>
                    </a:srgbClr>
                  </a:outerShdw>
                </a:effectLst>
              </a:rPr>
              <a:t>Your SCCA Representative is a Resource</a:t>
            </a:r>
          </a:p>
          <a:p>
            <a:r>
              <a:rPr lang="en-US" sz="2400" dirty="0" smtClean="0"/>
              <a:t>SCCA has a representation for each College at University Park, University College, and each of the stand-alone campuses.  The SCCA representative:</a:t>
            </a:r>
          </a:p>
          <a:p>
            <a:pPr lvl="1"/>
            <a:r>
              <a:rPr lang="en-US" sz="2000" dirty="0" smtClean="0"/>
              <a:t>Thoroughly reviews proposals during the signatory process.</a:t>
            </a:r>
          </a:p>
          <a:p>
            <a:pPr lvl="1"/>
            <a:r>
              <a:rPr lang="en-US" sz="2000" dirty="0" smtClean="0"/>
              <a:t>Serves as a liaison between the College and the SCCA.</a:t>
            </a:r>
          </a:p>
          <a:p>
            <a:pPr lvl="1"/>
            <a:r>
              <a:rPr lang="en-US" sz="2000" dirty="0" smtClean="0"/>
              <a:t>Assists in resolutions of issues when they arise.</a:t>
            </a:r>
          </a:p>
          <a:p>
            <a:r>
              <a:rPr lang="en-US" sz="2400" dirty="0" smtClean="0"/>
              <a:t>SCCA Membership can be found on the </a:t>
            </a:r>
            <a:r>
              <a:rPr lang="en-US" sz="2400" dirty="0"/>
              <a:t>Senate website: </a:t>
            </a:r>
            <a:r>
              <a:rPr lang="en-US" sz="2400" dirty="0">
                <a:hlinkClick r:id="rId2"/>
              </a:rPr>
              <a:t>http://senate.psu.edu/senators/standing-committees/curricular-affairs/members</a:t>
            </a:r>
            <a:r>
              <a:rPr lang="en-US" sz="2400" dirty="0" smtClean="0">
                <a:hlinkClick r:id="rId2"/>
              </a:rPr>
              <a:t>/</a:t>
            </a:r>
            <a:endParaRPr lang="en-US" sz="2400" dirty="0" smtClean="0"/>
          </a:p>
          <a:p>
            <a:endParaRPr lang="en-US" dirty="0" smtClean="0"/>
          </a:p>
          <a:p>
            <a:endParaRPr lang="en-US" dirty="0"/>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453443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531" y="1051560"/>
            <a:ext cx="2976823" cy="2377440"/>
          </a:xfrm>
        </p:spPr>
        <p:txBody>
          <a:bodyPr/>
          <a:lstStyle/>
          <a:p>
            <a:r>
              <a:rPr lang="en-US" dirty="0" smtClean="0">
                <a:effectLst>
                  <a:outerShdw blurRad="38100" dist="38100" dir="2700000" algn="tl">
                    <a:srgbClr val="000000">
                      <a:alpha val="43137"/>
                    </a:srgbClr>
                  </a:outerShdw>
                </a:effectLst>
              </a:rPr>
              <a:t>SCCA Review of Course Proposals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67911" y="868680"/>
            <a:ext cx="7772545" cy="5120640"/>
          </a:xfrm>
        </p:spPr>
        <p:txBody>
          <a:bodyPr>
            <a:normAutofit lnSpcReduction="10000"/>
          </a:bodyPr>
          <a:lstStyle/>
          <a:p>
            <a:pPr marL="0" indent="0">
              <a:buNone/>
            </a:pPr>
            <a:r>
              <a:rPr lang="en-US" sz="3200" b="1" dirty="0" smtClean="0">
                <a:effectLst>
                  <a:outerShdw blurRad="38100" dist="38100" dir="2700000" algn="tl">
                    <a:srgbClr val="000000">
                      <a:alpha val="43137"/>
                    </a:srgbClr>
                  </a:outerShdw>
                </a:effectLst>
              </a:rPr>
              <a:t>The Senate Office Receives the Proposal</a:t>
            </a:r>
          </a:p>
          <a:p>
            <a:r>
              <a:rPr lang="en-US" sz="2400" dirty="0" smtClean="0"/>
              <a:t>IF the course is </a:t>
            </a:r>
            <a:r>
              <a:rPr lang="en-US" sz="2400" b="1" dirty="0" smtClean="0"/>
              <a:t>NOT</a:t>
            </a:r>
            <a:r>
              <a:rPr lang="en-US" sz="2400" dirty="0" smtClean="0"/>
              <a:t> seeking a special designation (Gen Ed, Integrative Studies,  BA, US/IL, or Writing), the course proposal is placed directly on the next </a:t>
            </a:r>
            <a:r>
              <a:rPr lang="en-US" sz="2400" dirty="0"/>
              <a:t>Senate Curriculum Report </a:t>
            </a:r>
            <a:r>
              <a:rPr lang="en-US" sz="2400" dirty="0" smtClean="0"/>
              <a:t>to be reviewed at the next SCCA meeting.</a:t>
            </a:r>
          </a:p>
          <a:p>
            <a:r>
              <a:rPr lang="en-US" sz="2400" dirty="0"/>
              <a:t>IF the course </a:t>
            </a:r>
            <a:r>
              <a:rPr lang="en-US" sz="2400" b="1" dirty="0" smtClean="0"/>
              <a:t>IS</a:t>
            </a:r>
            <a:r>
              <a:rPr lang="en-US" sz="2400" dirty="0" smtClean="0"/>
              <a:t> </a:t>
            </a:r>
            <a:r>
              <a:rPr lang="en-US" sz="2400" dirty="0"/>
              <a:t>seeking a special </a:t>
            </a:r>
            <a:r>
              <a:rPr lang="en-US" sz="2400" dirty="0" smtClean="0"/>
              <a:t>designation, </a:t>
            </a:r>
            <a:r>
              <a:rPr lang="en-US" sz="2400" dirty="0"/>
              <a:t>the course proposal is </a:t>
            </a:r>
            <a:r>
              <a:rPr lang="en-US" sz="2400" dirty="0" smtClean="0"/>
              <a:t>sent to the appropriate subcommittee(s) for review to review the special designation.  </a:t>
            </a:r>
          </a:p>
          <a:p>
            <a:pPr lvl="1"/>
            <a:r>
              <a:rPr lang="en-US" sz="2000" dirty="0" smtClean="0"/>
              <a:t>IF the special designation is approved, the course is placed </a:t>
            </a:r>
            <a:r>
              <a:rPr lang="en-US" sz="2000" dirty="0"/>
              <a:t>directly on the next </a:t>
            </a:r>
            <a:r>
              <a:rPr lang="en-US" sz="2000" dirty="0" smtClean="0"/>
              <a:t>available Senate </a:t>
            </a:r>
            <a:r>
              <a:rPr lang="en-US" sz="2000" dirty="0"/>
              <a:t>Curriculum </a:t>
            </a:r>
            <a:r>
              <a:rPr lang="en-US" sz="2000" dirty="0" smtClean="0"/>
              <a:t>Report.  The special designation(s) is/are no longer debatable.</a:t>
            </a:r>
          </a:p>
          <a:p>
            <a:pPr lvl="1"/>
            <a:r>
              <a:rPr lang="en-US" sz="2000" dirty="0" smtClean="0"/>
              <a:t>IF the </a:t>
            </a:r>
            <a:r>
              <a:rPr lang="en-US" sz="2000" dirty="0"/>
              <a:t>special designation is </a:t>
            </a:r>
            <a:r>
              <a:rPr lang="en-US" sz="2000" dirty="0" smtClean="0"/>
              <a:t>rejected or questioned, </a:t>
            </a:r>
            <a:r>
              <a:rPr lang="en-US" sz="2000" dirty="0"/>
              <a:t>the course is </a:t>
            </a:r>
            <a:r>
              <a:rPr lang="en-US" sz="2000" dirty="0" smtClean="0"/>
              <a:t>returned to the proposer(s) for resubmission or clarification.</a:t>
            </a:r>
          </a:p>
          <a:p>
            <a:pPr marL="502920" lvl="1" indent="0">
              <a:buNone/>
            </a:pPr>
            <a:r>
              <a:rPr lang="en-US" sz="2000" i="1" dirty="0" smtClean="0"/>
              <a:t>* The subcommittee is ONLY debates the designation.  The course is still reviewed in the full SCCA membership.</a:t>
            </a:r>
          </a:p>
          <a:p>
            <a:endParaRPr lang="en-US" dirty="0"/>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298330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Curricular Deadlines for 2017-2018</a:t>
            </a:r>
            <a:endParaRPr lang="en-U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7922122"/>
              </p:ext>
            </p:extLst>
          </p:nvPr>
        </p:nvGraphicFramePr>
        <p:xfrm>
          <a:off x="3907374" y="1656588"/>
          <a:ext cx="7315200" cy="3535680"/>
        </p:xfrm>
        <a:graphic>
          <a:graphicData uri="http://schemas.openxmlformats.org/drawingml/2006/table">
            <a:tbl>
              <a:tblPr firstRow="1" bandRow="1">
                <a:tableStyleId>{5C22544A-7EE6-4342-B048-85BDC9FD1C3A}</a:tableStyleId>
              </a:tblPr>
              <a:tblGrid>
                <a:gridCol w="2438400"/>
                <a:gridCol w="2438400"/>
                <a:gridCol w="2438400"/>
              </a:tblGrid>
              <a:tr h="370840">
                <a:tc>
                  <a:txBody>
                    <a:bodyPr/>
                    <a:lstStyle/>
                    <a:p>
                      <a:pPr algn="l" fontAlgn="ctr"/>
                      <a:r>
                        <a:rPr lang="en-US" b="1" cap="all" dirty="0" smtClean="0">
                          <a:solidFill>
                            <a:srgbClr val="636363"/>
                          </a:solidFill>
                          <a:effectLst/>
                        </a:rPr>
                        <a:t>CURRICULUM </a:t>
                      </a:r>
                      <a:r>
                        <a:rPr lang="en-US" b="1" cap="all" dirty="0">
                          <a:solidFill>
                            <a:srgbClr val="636363"/>
                          </a:solidFill>
                          <a:effectLst/>
                        </a:rPr>
                        <a:t>PROPOSALS DUE</a:t>
                      </a:r>
                    </a:p>
                  </a:txBody>
                  <a:tcPr marL="76200" marR="76200" marT="76200" marB="76200" anchor="ctr"/>
                </a:tc>
                <a:tc>
                  <a:txBody>
                    <a:bodyPr/>
                    <a:lstStyle/>
                    <a:p>
                      <a:pPr algn="l" fontAlgn="ctr"/>
                      <a:r>
                        <a:rPr lang="en-US" b="1" cap="all" dirty="0" smtClean="0">
                          <a:solidFill>
                            <a:srgbClr val="636363"/>
                          </a:solidFill>
                          <a:effectLst/>
                        </a:rPr>
                        <a:t>CURRICULUM </a:t>
                      </a:r>
                      <a:r>
                        <a:rPr lang="en-US" b="1" cap="all" dirty="0">
                          <a:solidFill>
                            <a:srgbClr val="636363"/>
                          </a:solidFill>
                          <a:effectLst/>
                        </a:rPr>
                        <a:t>REPORT</a:t>
                      </a:r>
                      <a:br>
                        <a:rPr lang="en-US" b="1" cap="all" dirty="0">
                          <a:solidFill>
                            <a:srgbClr val="636363"/>
                          </a:solidFill>
                          <a:effectLst/>
                        </a:rPr>
                      </a:br>
                      <a:r>
                        <a:rPr lang="en-US" b="1" cap="all" dirty="0">
                          <a:solidFill>
                            <a:srgbClr val="636363"/>
                          </a:solidFill>
                          <a:effectLst/>
                        </a:rPr>
                        <a:t>PUBLICATION DATE</a:t>
                      </a:r>
                    </a:p>
                  </a:txBody>
                  <a:tcPr marL="76200" marR="76200" marT="76200" marB="76200" anchor="ctr"/>
                </a:tc>
                <a:tc>
                  <a:txBody>
                    <a:bodyPr/>
                    <a:lstStyle/>
                    <a:p>
                      <a:pPr algn="l" fontAlgn="ctr"/>
                      <a:r>
                        <a:rPr lang="en-US" b="1" cap="all" dirty="0" smtClean="0">
                          <a:solidFill>
                            <a:srgbClr val="636363"/>
                          </a:solidFill>
                          <a:effectLst/>
                        </a:rPr>
                        <a:t>SCCA</a:t>
                      </a:r>
                      <a:r>
                        <a:rPr lang="en-US" b="1" cap="all" baseline="0" dirty="0" smtClean="0">
                          <a:solidFill>
                            <a:srgbClr val="636363"/>
                          </a:solidFill>
                          <a:effectLst/>
                        </a:rPr>
                        <a:t> COMMITTEE MEETINGS</a:t>
                      </a:r>
                      <a:endParaRPr lang="en-US" b="1" cap="all" dirty="0">
                        <a:solidFill>
                          <a:srgbClr val="636363"/>
                        </a:solidFill>
                        <a:effectLst/>
                      </a:endParaRPr>
                    </a:p>
                  </a:txBody>
                  <a:tcPr marL="76200" marR="76200" marT="76200" marB="76200" anchor="ctr"/>
                </a:tc>
              </a:tr>
              <a:tr h="370840">
                <a:tc>
                  <a:txBody>
                    <a:bodyPr/>
                    <a:lstStyle/>
                    <a:p>
                      <a:pPr algn="l" fontAlgn="t"/>
                      <a:r>
                        <a:rPr lang="en-US" b="0" dirty="0">
                          <a:effectLst/>
                        </a:rPr>
                        <a:t>August 4, 2017</a:t>
                      </a:r>
                    </a:p>
                  </a:txBody>
                  <a:tcPr marL="76200" marR="76200" marT="76200" marB="76200"/>
                </a:tc>
                <a:tc>
                  <a:txBody>
                    <a:bodyPr/>
                    <a:lstStyle/>
                    <a:p>
                      <a:pPr algn="l" fontAlgn="t"/>
                      <a:r>
                        <a:rPr lang="en-US" b="0" dirty="0">
                          <a:effectLst/>
                        </a:rPr>
                        <a:t>August 22, </a:t>
                      </a:r>
                      <a:r>
                        <a:rPr lang="en-US" b="0" dirty="0" smtClean="0">
                          <a:effectLst/>
                        </a:rPr>
                        <a:t>2017</a:t>
                      </a:r>
                      <a:endParaRPr lang="en-US" b="0" dirty="0">
                        <a:effectLst/>
                      </a:endParaRPr>
                    </a:p>
                  </a:txBody>
                  <a:tcPr marL="76200" marR="76200" marT="76200" marB="76200"/>
                </a:tc>
                <a:tc>
                  <a:txBody>
                    <a:bodyPr/>
                    <a:lstStyle/>
                    <a:p>
                      <a:pPr algn="l" fontAlgn="t"/>
                      <a:r>
                        <a:rPr lang="en-US" b="0" dirty="0">
                          <a:effectLst/>
                        </a:rPr>
                        <a:t>September 12, 2017</a:t>
                      </a:r>
                    </a:p>
                  </a:txBody>
                  <a:tcPr marL="76200" marR="76200" marT="76200" marB="76200"/>
                </a:tc>
              </a:tr>
              <a:tr h="370840">
                <a:tc>
                  <a:txBody>
                    <a:bodyPr/>
                    <a:lstStyle/>
                    <a:p>
                      <a:pPr algn="l" fontAlgn="t"/>
                      <a:r>
                        <a:rPr lang="en-US" b="0" dirty="0">
                          <a:effectLst/>
                        </a:rPr>
                        <a:t>September 15, 2017</a:t>
                      </a:r>
                    </a:p>
                  </a:txBody>
                  <a:tcPr marL="76200" marR="76200" marT="76200" marB="76200"/>
                </a:tc>
                <a:tc>
                  <a:txBody>
                    <a:bodyPr/>
                    <a:lstStyle/>
                    <a:p>
                      <a:pPr algn="l" fontAlgn="t"/>
                      <a:r>
                        <a:rPr lang="en-US" b="0" dirty="0">
                          <a:effectLst/>
                        </a:rPr>
                        <a:t>October 3, 2017</a:t>
                      </a:r>
                    </a:p>
                  </a:txBody>
                  <a:tcPr marL="76200" marR="76200" marT="76200" marB="76200"/>
                </a:tc>
                <a:tc>
                  <a:txBody>
                    <a:bodyPr/>
                    <a:lstStyle/>
                    <a:p>
                      <a:pPr algn="l" fontAlgn="t"/>
                      <a:r>
                        <a:rPr lang="en-US" b="0" dirty="0">
                          <a:effectLst/>
                        </a:rPr>
                        <a:t>October 17, 2017</a:t>
                      </a:r>
                    </a:p>
                  </a:txBody>
                  <a:tcPr marL="76200" marR="76200" marT="76200" marB="76200"/>
                </a:tc>
              </a:tr>
              <a:tr h="370840">
                <a:tc>
                  <a:txBody>
                    <a:bodyPr/>
                    <a:lstStyle/>
                    <a:p>
                      <a:pPr algn="l" fontAlgn="t"/>
                      <a:r>
                        <a:rPr lang="en-US" b="0" dirty="0">
                          <a:effectLst/>
                        </a:rPr>
                        <a:t>October 27, 2017</a:t>
                      </a:r>
                    </a:p>
                  </a:txBody>
                  <a:tcPr marL="76200" marR="76200" marT="76200" marB="76200"/>
                </a:tc>
                <a:tc>
                  <a:txBody>
                    <a:bodyPr/>
                    <a:lstStyle/>
                    <a:p>
                      <a:pPr algn="l" fontAlgn="t"/>
                      <a:r>
                        <a:rPr lang="en-US" b="0" dirty="0">
                          <a:effectLst/>
                        </a:rPr>
                        <a:t>November 14, 2017</a:t>
                      </a:r>
                    </a:p>
                  </a:txBody>
                  <a:tcPr marL="76200" marR="76200" marT="76200" marB="76200"/>
                </a:tc>
                <a:tc>
                  <a:txBody>
                    <a:bodyPr/>
                    <a:lstStyle/>
                    <a:p>
                      <a:pPr algn="l" fontAlgn="t"/>
                      <a:r>
                        <a:rPr lang="en-US" b="0" dirty="0">
                          <a:effectLst/>
                        </a:rPr>
                        <a:t>December 5, 2017</a:t>
                      </a:r>
                    </a:p>
                  </a:txBody>
                  <a:tcPr marL="76200" marR="76200" marT="76200" marB="76200"/>
                </a:tc>
              </a:tr>
              <a:tr h="370840">
                <a:tc>
                  <a:txBody>
                    <a:bodyPr/>
                    <a:lstStyle/>
                    <a:p>
                      <a:pPr algn="l" fontAlgn="t"/>
                      <a:r>
                        <a:rPr lang="en-US" b="0" dirty="0">
                          <a:effectLst/>
                        </a:rPr>
                        <a:t>December 15, 2017</a:t>
                      </a:r>
                    </a:p>
                  </a:txBody>
                  <a:tcPr marL="76200" marR="76200" marT="76200" marB="76200"/>
                </a:tc>
                <a:tc>
                  <a:txBody>
                    <a:bodyPr/>
                    <a:lstStyle/>
                    <a:p>
                      <a:pPr algn="l" fontAlgn="t"/>
                      <a:r>
                        <a:rPr lang="en-US" b="0" dirty="0">
                          <a:effectLst/>
                        </a:rPr>
                        <a:t>January 9, 2018</a:t>
                      </a:r>
                    </a:p>
                  </a:txBody>
                  <a:tcPr marL="76200" marR="76200" marT="76200" marB="76200"/>
                </a:tc>
                <a:tc>
                  <a:txBody>
                    <a:bodyPr/>
                    <a:lstStyle/>
                    <a:p>
                      <a:pPr algn="l" fontAlgn="t"/>
                      <a:r>
                        <a:rPr lang="en-US" b="0" dirty="0">
                          <a:effectLst/>
                        </a:rPr>
                        <a:t>January 23, 2018</a:t>
                      </a:r>
                    </a:p>
                  </a:txBody>
                  <a:tcPr marL="76200" marR="76200" marT="76200" marB="76200"/>
                </a:tc>
              </a:tr>
              <a:tr h="370840">
                <a:tc>
                  <a:txBody>
                    <a:bodyPr/>
                    <a:lstStyle/>
                    <a:p>
                      <a:pPr algn="l" fontAlgn="t"/>
                      <a:r>
                        <a:rPr lang="en-US" b="0" dirty="0">
                          <a:effectLst/>
                        </a:rPr>
                        <a:t>February 2, 2018</a:t>
                      </a:r>
                    </a:p>
                  </a:txBody>
                  <a:tcPr marL="76200" marR="76200" marT="76200" marB="76200"/>
                </a:tc>
                <a:tc>
                  <a:txBody>
                    <a:bodyPr/>
                    <a:lstStyle/>
                    <a:p>
                      <a:pPr algn="l" fontAlgn="t"/>
                      <a:r>
                        <a:rPr lang="en-US" b="0" dirty="0">
                          <a:effectLst/>
                        </a:rPr>
                        <a:t>February 20, 2018</a:t>
                      </a:r>
                    </a:p>
                  </a:txBody>
                  <a:tcPr marL="76200" marR="76200" marT="76200" marB="76200"/>
                </a:tc>
                <a:tc>
                  <a:txBody>
                    <a:bodyPr/>
                    <a:lstStyle/>
                    <a:p>
                      <a:pPr algn="l" fontAlgn="t"/>
                      <a:r>
                        <a:rPr lang="en-US" b="0" dirty="0">
                          <a:effectLst/>
                        </a:rPr>
                        <a:t>March 13, 2018</a:t>
                      </a:r>
                    </a:p>
                  </a:txBody>
                  <a:tcPr marL="76200" marR="76200" marT="76200" marB="76200"/>
                </a:tc>
              </a:tr>
              <a:tr h="370840">
                <a:tc>
                  <a:txBody>
                    <a:bodyPr/>
                    <a:lstStyle/>
                    <a:p>
                      <a:pPr algn="l" fontAlgn="t"/>
                      <a:r>
                        <a:rPr lang="en-US" b="0" dirty="0">
                          <a:effectLst/>
                        </a:rPr>
                        <a:t>March 23, 2018</a:t>
                      </a:r>
                    </a:p>
                  </a:txBody>
                  <a:tcPr marL="76200" marR="76200" marT="76200" marB="76200"/>
                </a:tc>
                <a:tc>
                  <a:txBody>
                    <a:bodyPr/>
                    <a:lstStyle/>
                    <a:p>
                      <a:pPr algn="l" fontAlgn="t"/>
                      <a:r>
                        <a:rPr lang="en-US" b="0" dirty="0">
                          <a:effectLst/>
                        </a:rPr>
                        <a:t>April 10, 2018</a:t>
                      </a:r>
                    </a:p>
                  </a:txBody>
                  <a:tcPr marL="76200" marR="76200" marT="76200" marB="76200"/>
                </a:tc>
                <a:tc>
                  <a:txBody>
                    <a:bodyPr/>
                    <a:lstStyle/>
                    <a:p>
                      <a:pPr algn="l" fontAlgn="t"/>
                      <a:r>
                        <a:rPr lang="en-US" b="0" dirty="0">
                          <a:effectLst/>
                        </a:rPr>
                        <a:t>April 24, 2018</a:t>
                      </a:r>
                    </a:p>
                  </a:txBody>
                  <a:tcPr marL="76200" marR="76200" marT="76200" marB="76200"/>
                </a:tc>
              </a:tr>
            </a:tbl>
          </a:graphicData>
        </a:graphic>
      </p:graphicFrame>
      <p:sp>
        <p:nvSpPr>
          <p:cNvPr id="5" name="Content Placeholder 2"/>
          <p:cNvSpPr txBox="1">
            <a:spLocks/>
          </p:cNvSpPr>
          <p:nvPr/>
        </p:nvSpPr>
        <p:spPr>
          <a:xfrm>
            <a:off x="3882147" y="5357611"/>
            <a:ext cx="7315200" cy="524106"/>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dirty="0" smtClean="0">
                <a:hlinkClick r:id="rId2"/>
              </a:rPr>
              <a:t>http://senate.psu.edu/senators/important-dates/</a:t>
            </a:r>
            <a:endParaRPr lang="en-US" dirty="0" smtClean="0"/>
          </a:p>
          <a:p>
            <a:endParaRPr lang="en-US" sz="100" dirty="0"/>
          </a:p>
        </p:txBody>
      </p:sp>
    </p:spTree>
    <p:extLst>
      <p:ext uri="{BB962C8B-B14F-4D97-AF65-F5344CB8AC3E}">
        <p14:creationId xmlns:p14="http://schemas.microsoft.com/office/powerpoint/2010/main" val="3830432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530</TotalTime>
  <Words>1233</Words>
  <Application>Microsoft Macintosh PowerPoint</Application>
  <PresentationFormat>Widescreen</PresentationFormat>
  <Paragraphs>160</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Corbel</vt:lpstr>
      <vt:lpstr>Wingdings 2</vt:lpstr>
      <vt:lpstr>Frame</vt:lpstr>
      <vt:lpstr>Seed Grant Awardees Curricular Process Workshop</vt:lpstr>
      <vt:lpstr>Congratulations, Seed Grant Awardees!</vt:lpstr>
      <vt:lpstr>Curricular Work Flow</vt:lpstr>
      <vt:lpstr>PowerPoint Presentation</vt:lpstr>
      <vt:lpstr>Curricular Review &amp; Approval Process</vt:lpstr>
      <vt:lpstr>Senate Committee on Curricular Affairs (SCCA)</vt:lpstr>
      <vt:lpstr>Your  SCCA Representative</vt:lpstr>
      <vt:lpstr>SCCA Review of Course Proposals</vt:lpstr>
      <vt:lpstr>Curricular Deadlines for 2017-2018</vt:lpstr>
      <vt:lpstr>Curricular Proposal Preparation</vt:lpstr>
      <vt:lpstr>All Curriculum is Faculty-Driven</vt:lpstr>
      <vt:lpstr>Course Review &amp; Consultation System (curriculum.psu.edu)</vt:lpstr>
      <vt:lpstr>A Complete Course Proposal</vt:lpstr>
      <vt:lpstr>The Sample Syllabus</vt:lpstr>
      <vt:lpstr>Entering a Proposal for Gen Ed </vt:lpstr>
      <vt:lpstr>Consultation</vt:lpstr>
      <vt:lpstr>Integrative Studies Courses</vt:lpstr>
      <vt:lpstr>Integrative Studies Prompts</vt:lpstr>
      <vt:lpstr>Integrative Studies Prompts</vt:lpstr>
      <vt:lpstr>Thank you for attending the session today, and a hearty Congratulations on your Seed Grant!</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Curricular Process Workshop</dc:title>
  <dc:creator>Michele Duffey</dc:creator>
  <cp:lastModifiedBy>Microsoft Office User</cp:lastModifiedBy>
  <cp:revision>41</cp:revision>
  <dcterms:created xsi:type="dcterms:W3CDTF">2017-07-17T12:59:33Z</dcterms:created>
  <dcterms:modified xsi:type="dcterms:W3CDTF">2017-07-18T16:40:22Z</dcterms:modified>
</cp:coreProperties>
</file>