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82" d="100"/>
          <a:sy n="82" d="100"/>
        </p:scale>
        <p:origin x="715" y="58"/>
      </p:cViewPr>
      <p:guideLst/>
    </p:cSldViewPr>
  </p:slideViewPr>
  <p:notesTextViewPr>
    <p:cViewPr>
      <p:scale>
        <a:sx n="1" d="1"/>
        <a:sy n="1" d="1"/>
      </p:scale>
      <p:origin x="0" y="0"/>
    </p:cViewPr>
  </p:notesTextViewPr>
  <p:sorterViewPr>
    <p:cViewPr>
      <p:scale>
        <a:sx n="100" d="100"/>
        <a:sy n="100" d="100"/>
      </p:scale>
      <p:origin x="0" y="-10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5FFB5A-664F-4F12-B5F3-EBC3A41392E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311886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FB5A-664F-4F12-B5F3-EBC3A41392E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256461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FB5A-664F-4F12-B5F3-EBC3A41392E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123986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FB5A-664F-4F12-B5F3-EBC3A41392E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291885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FFB5A-664F-4F12-B5F3-EBC3A41392E9}" type="datetimeFigureOut">
              <a:rPr lang="en-US" smtClean="0"/>
              <a:t>6/6/2017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606740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FFB5A-664F-4F12-B5F3-EBC3A41392E9}"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3899392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FFB5A-664F-4F12-B5F3-EBC3A41392E9}" type="datetimeFigureOut">
              <a:rPr lang="en-US" smtClean="0"/>
              <a:t>6/6/2017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980671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FFB5A-664F-4F12-B5F3-EBC3A41392E9}" type="datetimeFigureOut">
              <a:rPr lang="en-US" smtClean="0"/>
              <a:t>6/6/2017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314326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FFB5A-664F-4F12-B5F3-EBC3A41392E9}" type="datetimeFigureOut">
              <a:rPr lang="en-US" smtClean="0"/>
              <a:t>6/6/2017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2457757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FB5A-664F-4F12-B5F3-EBC3A41392E9}"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223623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FB5A-664F-4F12-B5F3-EBC3A41392E9}" type="datetimeFigureOut">
              <a:rPr lang="en-US" smtClean="0"/>
              <a:t>6/6/2017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6FFA85-3555-4EF1-B1F1-38E133B21906}" type="slidenum">
              <a:rPr lang="en-US" smtClean="0"/>
              <a:t>‹#›</a:t>
            </a:fld>
            <a:endParaRPr lang="en-US"/>
          </a:p>
        </p:txBody>
      </p:sp>
    </p:spTree>
    <p:extLst>
      <p:ext uri="{BB962C8B-B14F-4D97-AF65-F5344CB8AC3E}">
        <p14:creationId xmlns:p14="http://schemas.microsoft.com/office/powerpoint/2010/main" val="3453806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FFB5A-664F-4F12-B5F3-EBC3A41392E9}" type="datetimeFigureOut">
              <a:rPr lang="en-US" smtClean="0"/>
              <a:t>6/6/2017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FFA85-3555-4EF1-B1F1-38E133B21906}" type="slidenum">
              <a:rPr lang="en-US" smtClean="0"/>
              <a:t>‹#›</a:t>
            </a:fld>
            <a:endParaRPr lang="en-US"/>
          </a:p>
        </p:txBody>
      </p:sp>
    </p:spTree>
    <p:extLst>
      <p:ext uri="{BB962C8B-B14F-4D97-AF65-F5344CB8AC3E}">
        <p14:creationId xmlns:p14="http://schemas.microsoft.com/office/powerpoint/2010/main" val="229675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oa@psu.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loa@p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mu.edu/teaching/assessment/howto/assesslearning/rubrics.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cmu.edu/teaching/assessment/howto/assesslearning/rubrics.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cmu.edu/teaching/assessment/howto/assesslearning/rubrics.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From: Learning Outcomes Assessment Office</a:t>
            </a:r>
            <a:endParaRPr lang="en-US" b="1" dirty="0"/>
          </a:p>
        </p:txBody>
      </p:sp>
      <p:sp>
        <p:nvSpPr>
          <p:cNvPr id="3" name="Content Placeholder 2"/>
          <p:cNvSpPr>
            <a:spLocks noGrp="1"/>
          </p:cNvSpPr>
          <p:nvPr>
            <p:ph idx="1"/>
          </p:nvPr>
        </p:nvSpPr>
        <p:spPr/>
        <p:txBody>
          <a:bodyPr>
            <a:normAutofit/>
          </a:bodyPr>
          <a:lstStyle/>
          <a:p>
            <a:pPr algn="ctr"/>
            <a:r>
              <a:rPr lang="en-US" sz="4800" b="1" dirty="0" smtClean="0"/>
              <a:t>ADDITIONAL LOA MATERIALS FOR INTEGRATIVE STUDIES COURSES</a:t>
            </a:r>
          </a:p>
          <a:p>
            <a:pPr algn="ctr"/>
            <a:endParaRPr lang="en-US" sz="4800" b="1" dirty="0"/>
          </a:p>
          <a:p>
            <a:pPr algn="ctr"/>
            <a:r>
              <a:rPr lang="en-US" sz="4800" b="1" dirty="0" smtClean="0">
                <a:hlinkClick r:id="rId2"/>
              </a:rPr>
              <a:t>loa@psu.edu</a:t>
            </a:r>
            <a:r>
              <a:rPr lang="en-US" sz="4800" b="1" dirty="0" smtClean="0"/>
              <a:t> </a:t>
            </a:r>
          </a:p>
          <a:p>
            <a:pPr algn="ctr"/>
            <a:r>
              <a:rPr lang="en-US" sz="4800" b="1" dirty="0" smtClean="0"/>
              <a:t>814-863-8721</a:t>
            </a:r>
            <a:endParaRPr lang="en-US" sz="4800" b="1"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a:t>
            </a:fld>
            <a:endParaRPr lang="en-US" dirty="0"/>
          </a:p>
        </p:txBody>
      </p:sp>
    </p:spTree>
    <p:extLst>
      <p:ext uri="{BB962C8B-B14F-4D97-AF65-F5344CB8AC3E}">
        <p14:creationId xmlns:p14="http://schemas.microsoft.com/office/powerpoint/2010/main" val="1583368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STUDIES: EXAMPLES</a:t>
            </a:r>
            <a:endParaRPr lang="en-US" dirty="0"/>
          </a:p>
        </p:txBody>
      </p:sp>
      <p:sp>
        <p:nvSpPr>
          <p:cNvPr id="3" name="Content Placeholder 2"/>
          <p:cNvSpPr>
            <a:spLocks noGrp="1"/>
          </p:cNvSpPr>
          <p:nvPr>
            <p:ph idx="1"/>
          </p:nvPr>
        </p:nvSpPr>
        <p:spPr/>
        <p:txBody>
          <a:bodyPr>
            <a:normAutofit/>
          </a:bodyPr>
          <a:lstStyle/>
          <a:p>
            <a:pPr lvl="1"/>
            <a:endParaRPr lang="en-US" sz="2800" dirty="0" smtClean="0"/>
          </a:p>
          <a:p>
            <a:r>
              <a:rPr lang="en-US" sz="2800" dirty="0" smtClean="0"/>
              <a:t>Examples</a:t>
            </a:r>
          </a:p>
          <a:p>
            <a:pPr lvl="1"/>
            <a:r>
              <a:rPr lang="en-US" sz="2800" dirty="0" smtClean="0"/>
              <a:t>Cultural, social, economic, historical, artistic perspectives on science and technology</a:t>
            </a:r>
          </a:p>
          <a:p>
            <a:pPr lvl="1"/>
            <a:r>
              <a:rPr lang="en-US" sz="2800" dirty="0" smtClean="0"/>
              <a:t>Visual and literary arts and women’s studies</a:t>
            </a:r>
          </a:p>
          <a:p>
            <a:pPr lvl="1"/>
            <a:endParaRPr lang="en-US" dirty="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156832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Chemistry </a:t>
            </a:r>
            <a:r>
              <a:rPr lang="en-US" b="1" dirty="0"/>
              <a:t>and </a:t>
            </a:r>
            <a:r>
              <a:rPr lang="en-US" b="1" dirty="0" smtClean="0"/>
              <a:t>Literature: Goal</a:t>
            </a:r>
            <a:endParaRPr lang="en-US" dirty="0"/>
          </a:p>
        </p:txBody>
      </p:sp>
      <p:sp>
        <p:nvSpPr>
          <p:cNvPr id="3" name="Content Placeholder 2"/>
          <p:cNvSpPr>
            <a:spLocks noGrp="1"/>
          </p:cNvSpPr>
          <p:nvPr>
            <p:ph idx="1"/>
          </p:nvPr>
        </p:nvSpPr>
        <p:spPr>
          <a:xfrm>
            <a:off x="493486" y="1845734"/>
            <a:ext cx="11393714" cy="4023360"/>
          </a:xfrm>
        </p:spPr>
        <p:txBody>
          <a:bodyPr>
            <a:normAutofit fontScale="85000" lnSpcReduction="20000"/>
          </a:bodyPr>
          <a:lstStyle/>
          <a:p>
            <a:r>
              <a:rPr lang="en-US" sz="2800" dirty="0" smtClean="0"/>
              <a:t>This </a:t>
            </a:r>
            <a:r>
              <a:rPr lang="en-US" sz="2800" dirty="0"/>
              <a:t>course </a:t>
            </a:r>
            <a:r>
              <a:rPr lang="en-US" sz="2800" dirty="0" smtClean="0"/>
              <a:t>teaches </a:t>
            </a:r>
          </a:p>
          <a:p>
            <a:pPr lvl="1">
              <a:buFont typeface="Wingdings" charset="2"/>
              <a:buChar char="§"/>
            </a:pPr>
            <a:r>
              <a:rPr lang="en-US" sz="2600" dirty="0" smtClean="0"/>
              <a:t>basic </a:t>
            </a:r>
            <a:r>
              <a:rPr lang="en-US" sz="2600" dirty="0"/>
              <a:t>concepts of </a:t>
            </a:r>
            <a:r>
              <a:rPr lang="en-US" sz="2600" dirty="0" smtClean="0"/>
              <a:t>chemistry </a:t>
            </a:r>
          </a:p>
          <a:p>
            <a:pPr lvl="1">
              <a:buFont typeface="Wingdings" charset="2"/>
              <a:buChar char="§"/>
            </a:pPr>
            <a:r>
              <a:rPr lang="en-US" sz="2600" dirty="0" smtClean="0"/>
              <a:t>cultural </a:t>
            </a:r>
            <a:r>
              <a:rPr lang="en-US" sz="2600" dirty="0"/>
              <a:t>elaboration in literature across the modern period. </a:t>
            </a:r>
            <a:endParaRPr lang="en-US" sz="2600" dirty="0" smtClean="0"/>
          </a:p>
          <a:p>
            <a:r>
              <a:rPr lang="en-US" sz="2800" dirty="0"/>
              <a:t>P</a:t>
            </a:r>
            <a:r>
              <a:rPr lang="en-US" sz="2800" dirty="0" smtClean="0"/>
              <a:t>rovide </a:t>
            </a:r>
            <a:r>
              <a:rPr lang="en-US" sz="2800" dirty="0"/>
              <a:t>students with a </a:t>
            </a:r>
            <a:endParaRPr lang="en-US" sz="2800" dirty="0" smtClean="0"/>
          </a:p>
          <a:p>
            <a:pPr lvl="1">
              <a:buFont typeface="Wingdings" charset="2"/>
              <a:buChar char="§"/>
            </a:pPr>
            <a:r>
              <a:rPr lang="en-US" sz="2600" dirty="0" smtClean="0"/>
              <a:t>nuanced </a:t>
            </a:r>
            <a:r>
              <a:rPr lang="en-US" sz="2600" dirty="0"/>
              <a:t>understanding of how literature and science inform each other and negotiate cultural, religious, and political tensions.  </a:t>
            </a:r>
            <a:endParaRPr lang="en-US" sz="2600" dirty="0" smtClean="0"/>
          </a:p>
          <a:p>
            <a:pPr lvl="1">
              <a:buFont typeface="Wingdings" charset="2"/>
              <a:buChar char="§"/>
            </a:pPr>
            <a:r>
              <a:rPr lang="en-US" sz="2600" dirty="0"/>
              <a:t>w</a:t>
            </a:r>
            <a:r>
              <a:rPr lang="en-US" sz="2600" dirty="0" smtClean="0"/>
              <a:t>ays to explore how </a:t>
            </a:r>
            <a:r>
              <a:rPr lang="en-US" sz="2600" dirty="0"/>
              <a:t>our modern world is defined by and dependent on </a:t>
            </a:r>
            <a:r>
              <a:rPr lang="en-US" sz="2600" dirty="0" smtClean="0"/>
              <a:t>variety </a:t>
            </a:r>
            <a:r>
              <a:rPr lang="en-US" sz="2600" dirty="0"/>
              <a:t>of sciences and technologies.  </a:t>
            </a:r>
            <a:endParaRPr lang="en-US" sz="2600" dirty="0" smtClean="0"/>
          </a:p>
          <a:p>
            <a:r>
              <a:rPr lang="en-US" sz="2800" dirty="0" smtClean="0"/>
              <a:t>The </a:t>
            </a:r>
            <a:r>
              <a:rPr lang="en-US" sz="2800" dirty="0"/>
              <a:t>impact of scientific and technological discoveries continues to dominate discussions of who we are, where we come from, where we are going, and our place in the universe. </a:t>
            </a:r>
            <a:endParaRPr lang="en-US" sz="2800" dirty="0" smtClean="0"/>
          </a:p>
          <a:p>
            <a:endParaRPr lang="en-US" sz="2800" dirty="0" smtClean="0"/>
          </a:p>
          <a:p>
            <a:pPr>
              <a:buFont typeface="Arial" charset="0"/>
              <a:buChar char="•"/>
            </a:pPr>
            <a:r>
              <a:rPr lang="en-US" sz="2800" b="1" dirty="0" smtClean="0"/>
              <a:t>Dan Sykes and Mike Morrison, Penn State course CHEM 233/ENGL 233</a:t>
            </a:r>
            <a:endParaRPr lang="en-US" sz="2800" b="1"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241115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Chemistry and Literature: </a:t>
            </a:r>
            <a:r>
              <a:rPr lang="en-US" b="1" dirty="0" smtClean="0"/>
              <a:t/>
            </a:r>
            <a:br>
              <a:rPr lang="en-US" b="1" dirty="0" smtClean="0"/>
            </a:br>
            <a:r>
              <a:rPr lang="en-US" b="1" dirty="0" smtClean="0"/>
              <a:t>Learning Objectives</a:t>
            </a:r>
            <a:endParaRPr lang="en-US" dirty="0"/>
          </a:p>
        </p:txBody>
      </p:sp>
      <p:sp>
        <p:nvSpPr>
          <p:cNvPr id="4" name="Content Placeholder 3"/>
          <p:cNvSpPr>
            <a:spLocks noGrp="1"/>
          </p:cNvSpPr>
          <p:nvPr>
            <p:ph idx="1"/>
          </p:nvPr>
        </p:nvSpPr>
        <p:spPr/>
        <p:txBody>
          <a:bodyPr>
            <a:normAutofit fontScale="85000" lnSpcReduction="10000"/>
          </a:bodyPr>
          <a:lstStyle/>
          <a:p>
            <a:pPr>
              <a:buFont typeface="Courier New" charset="0"/>
              <a:buChar char="o"/>
            </a:pPr>
            <a:r>
              <a:rPr lang="en-US" b="1" dirty="0" smtClean="0"/>
              <a:t>Define and explain </a:t>
            </a:r>
            <a:r>
              <a:rPr lang="en-US" dirty="0" smtClean="0"/>
              <a:t>basic chemistry facts and principles including concepts x, y, z</a:t>
            </a:r>
          </a:p>
          <a:p>
            <a:pPr>
              <a:buFont typeface="Courier New" charset="0"/>
              <a:buChar char="o"/>
            </a:pPr>
            <a:r>
              <a:rPr lang="en-US" b="1" dirty="0" smtClean="0"/>
              <a:t>Define and recognize</a:t>
            </a:r>
            <a:r>
              <a:rPr lang="en-US" dirty="0" smtClean="0"/>
              <a:t> examples of chemistry principles in historical and contemporary phenomena</a:t>
            </a:r>
          </a:p>
          <a:p>
            <a:pPr>
              <a:buFont typeface="Courier New" charset="0"/>
              <a:buChar char="o"/>
            </a:pPr>
            <a:r>
              <a:rPr lang="en-US" b="1" dirty="0"/>
              <a:t>Demonstrate comprehension </a:t>
            </a:r>
            <a:r>
              <a:rPr lang="en-US" dirty="0"/>
              <a:t>of </a:t>
            </a:r>
            <a:r>
              <a:rPr lang="en-US" dirty="0" smtClean="0"/>
              <a:t>the relationship between scientific discoveries and cultural, religious and political change through analysis of historical events </a:t>
            </a:r>
            <a:endParaRPr lang="en-US" dirty="0"/>
          </a:p>
          <a:p>
            <a:pPr>
              <a:buFont typeface="Courier New" charset="0"/>
              <a:buChar char="o"/>
            </a:pPr>
            <a:r>
              <a:rPr lang="en-US" b="1" dirty="0" smtClean="0"/>
              <a:t>Analyze </a:t>
            </a:r>
            <a:r>
              <a:rPr lang="en-US" dirty="0" smtClean="0"/>
              <a:t>how literature and science inform each other through the analysis of literary, environmental, and historical texts that address chemical phenomena </a:t>
            </a:r>
          </a:p>
          <a:p>
            <a:pPr>
              <a:buFont typeface="Courier New" charset="0"/>
              <a:buChar char="o"/>
            </a:pPr>
            <a:r>
              <a:rPr lang="en-US" dirty="0" smtClean="0"/>
              <a:t>Develop and write a research paper that </a:t>
            </a:r>
            <a:r>
              <a:rPr lang="en-US" b="1" dirty="0" smtClean="0"/>
              <a:t>uses methods of literary analysis to study a text that explores science and culture</a:t>
            </a:r>
          </a:p>
          <a:p>
            <a:pPr>
              <a:buFont typeface="Courier New" charset="0"/>
              <a:buChar char="o"/>
            </a:pPr>
            <a:r>
              <a:rPr lang="en-US" b="1" dirty="0" smtClean="0"/>
              <a:t>Work with peers </a:t>
            </a:r>
            <a:r>
              <a:rPr lang="en-US" dirty="0" smtClean="0"/>
              <a:t>in development and delivery of a </a:t>
            </a:r>
            <a:r>
              <a:rPr lang="en-US" b="1" dirty="0" smtClean="0"/>
              <a:t>formal presentation of science concepts and literary analysis of science and culture topic</a:t>
            </a:r>
          </a:p>
        </p:txBody>
      </p:sp>
      <p:sp>
        <p:nvSpPr>
          <p:cNvPr id="2" name="Slide Number Placeholder 1"/>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3540991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Chemistry and Literature: </a:t>
            </a:r>
            <a:br>
              <a:rPr lang="en-US" b="1" dirty="0"/>
            </a:br>
            <a:r>
              <a:rPr lang="en-US" b="1" dirty="0" smtClean="0"/>
              <a:t>Principles and Course Materials </a:t>
            </a:r>
            <a:endParaRPr lang="en-US" dirty="0"/>
          </a:p>
        </p:txBody>
      </p:sp>
      <p:sp>
        <p:nvSpPr>
          <p:cNvPr id="4" name="Content Placeholder 3"/>
          <p:cNvSpPr>
            <a:spLocks noGrp="1"/>
          </p:cNvSpPr>
          <p:nvPr>
            <p:ph idx="1"/>
          </p:nvPr>
        </p:nvSpPr>
        <p:spPr/>
        <p:txBody>
          <a:bodyPr numCol="2">
            <a:normAutofit/>
          </a:bodyPr>
          <a:lstStyle/>
          <a:p>
            <a:r>
              <a:rPr lang="en-US" sz="2800" b="1" dirty="0" smtClean="0">
                <a:solidFill>
                  <a:schemeClr val="accent1">
                    <a:lumMod val="75000"/>
                  </a:schemeClr>
                </a:solidFill>
              </a:rPr>
              <a:t>Introduction: Principles</a:t>
            </a:r>
          </a:p>
          <a:p>
            <a:r>
              <a:rPr lang="en-US" sz="2800" dirty="0" smtClean="0">
                <a:solidFill>
                  <a:schemeClr val="accent1">
                    <a:lumMod val="75000"/>
                  </a:schemeClr>
                </a:solidFill>
              </a:rPr>
              <a:t>Scientific paradigms and history</a:t>
            </a:r>
          </a:p>
          <a:p>
            <a:r>
              <a:rPr lang="en-US" sz="2800" dirty="0" smtClean="0">
                <a:solidFill>
                  <a:schemeClr val="accent1">
                    <a:lumMod val="75000"/>
                  </a:schemeClr>
                </a:solidFill>
              </a:rPr>
              <a:t>Science and social structure</a:t>
            </a:r>
          </a:p>
          <a:p>
            <a:r>
              <a:rPr lang="en-US" sz="2800" dirty="0" smtClean="0">
                <a:solidFill>
                  <a:schemeClr val="accent1">
                    <a:lumMod val="75000"/>
                  </a:schemeClr>
                </a:solidFill>
              </a:rPr>
              <a:t>Emergence of science disciplines</a:t>
            </a:r>
          </a:p>
          <a:p>
            <a:r>
              <a:rPr lang="en-US" sz="2800" dirty="0" smtClean="0">
                <a:solidFill>
                  <a:schemeClr val="accent1">
                    <a:lumMod val="75000"/>
                  </a:schemeClr>
                </a:solidFill>
              </a:rPr>
              <a:t>Science and ethics</a:t>
            </a:r>
            <a:endParaRPr lang="en-US" dirty="0"/>
          </a:p>
          <a:p>
            <a:endParaRPr lang="en-US" dirty="0" smtClean="0"/>
          </a:p>
          <a:p>
            <a:endParaRPr lang="en-US" dirty="0"/>
          </a:p>
          <a:p>
            <a:r>
              <a:rPr lang="en-US" b="1" dirty="0" smtClean="0"/>
              <a:t>Readings</a:t>
            </a:r>
          </a:p>
          <a:p>
            <a:r>
              <a:rPr lang="en-US" dirty="0" smtClean="0"/>
              <a:t>Mary </a:t>
            </a:r>
            <a:r>
              <a:rPr lang="en-US" dirty="0"/>
              <a:t>Shelly, </a:t>
            </a:r>
            <a:r>
              <a:rPr lang="en-US" i="1" dirty="0" smtClean="0"/>
              <a:t>Frankenstein</a:t>
            </a:r>
            <a:endParaRPr lang="en-US" dirty="0"/>
          </a:p>
          <a:p>
            <a:r>
              <a:rPr lang="en-US" dirty="0"/>
              <a:t>Carl </a:t>
            </a:r>
            <a:r>
              <a:rPr lang="en-US" dirty="0" err="1"/>
              <a:t>Djerassi</a:t>
            </a:r>
            <a:r>
              <a:rPr lang="en-US" dirty="0"/>
              <a:t> and Roald Hoffmann, </a:t>
            </a:r>
            <a:r>
              <a:rPr lang="en-US" i="1" dirty="0"/>
              <a:t>Oxygen</a:t>
            </a:r>
            <a:r>
              <a:rPr lang="en-US" dirty="0"/>
              <a:t> </a:t>
            </a:r>
            <a:r>
              <a:rPr lang="en-US" dirty="0" smtClean="0"/>
              <a:t> </a:t>
            </a:r>
            <a:endParaRPr lang="en-US" dirty="0"/>
          </a:p>
          <a:p>
            <a:r>
              <a:rPr lang="en-US" dirty="0"/>
              <a:t>H. G. Wells, </a:t>
            </a:r>
            <a:r>
              <a:rPr lang="en-US" i="1" dirty="0"/>
              <a:t>The Island of Dr. Moreau</a:t>
            </a:r>
            <a:r>
              <a:rPr lang="en-US" dirty="0"/>
              <a:t> </a:t>
            </a:r>
            <a:r>
              <a:rPr lang="en-US" dirty="0" smtClean="0"/>
              <a:t> </a:t>
            </a:r>
            <a:endParaRPr lang="en-US" dirty="0"/>
          </a:p>
          <a:p>
            <a:r>
              <a:rPr lang="en-US" dirty="0"/>
              <a:t>Aldous Huxley, </a:t>
            </a:r>
            <a:r>
              <a:rPr lang="en-US" i="1" dirty="0"/>
              <a:t>Brave New World</a:t>
            </a:r>
            <a:r>
              <a:rPr lang="en-US" dirty="0"/>
              <a:t> </a:t>
            </a:r>
          </a:p>
          <a:p>
            <a:r>
              <a:rPr lang="en-US" dirty="0"/>
              <a:t>Don </a:t>
            </a:r>
            <a:r>
              <a:rPr lang="en-US" dirty="0" err="1"/>
              <a:t>DeLillo</a:t>
            </a:r>
            <a:r>
              <a:rPr lang="en-US" dirty="0"/>
              <a:t>, White Noise </a:t>
            </a:r>
            <a:endParaRPr lang="en-US" dirty="0" smtClean="0"/>
          </a:p>
          <a:p>
            <a:r>
              <a:rPr lang="en-US" dirty="0" smtClean="0"/>
              <a:t>Rachel </a:t>
            </a:r>
            <a:r>
              <a:rPr lang="en-US" dirty="0"/>
              <a:t>Carson, Silent Spring </a:t>
            </a:r>
          </a:p>
        </p:txBody>
      </p:sp>
      <p:sp>
        <p:nvSpPr>
          <p:cNvPr id="2" name="Slide Number Placeholder 1"/>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927463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Chemistry and Literature: </a:t>
            </a:r>
            <a:br>
              <a:rPr lang="en-US" b="1" dirty="0"/>
            </a:br>
            <a:r>
              <a:rPr lang="en-US" b="1" dirty="0" smtClean="0"/>
              <a:t>Course Design- In-class activity</a:t>
            </a:r>
            <a:endParaRPr lang="en-US" dirty="0"/>
          </a:p>
        </p:txBody>
      </p:sp>
      <p:sp>
        <p:nvSpPr>
          <p:cNvPr id="6" name="Content Placeholder 5"/>
          <p:cNvSpPr>
            <a:spLocks noGrp="1"/>
          </p:cNvSpPr>
          <p:nvPr>
            <p:ph idx="1"/>
          </p:nvPr>
        </p:nvSpPr>
        <p:spPr/>
        <p:txBody>
          <a:bodyPr/>
          <a:lstStyle/>
          <a:p>
            <a:pPr>
              <a:buFont typeface="Courier New" charset="0"/>
              <a:buChar char="o"/>
            </a:pPr>
            <a:r>
              <a:rPr lang="en-US" sz="2800" dirty="0" smtClean="0"/>
              <a:t>Chemistry: Short lectures and in-class demonstrations</a:t>
            </a:r>
          </a:p>
          <a:p>
            <a:pPr>
              <a:buFont typeface="Courier New" charset="0"/>
              <a:buChar char="o"/>
            </a:pPr>
            <a:r>
              <a:rPr lang="en-US" sz="2800" dirty="0" smtClean="0"/>
              <a:t>Literary analysis: Short lectures and in-class discussions of readings </a:t>
            </a:r>
          </a:p>
          <a:p>
            <a:pPr>
              <a:buFont typeface="Courier New" charset="0"/>
              <a:buChar char="o"/>
            </a:pPr>
            <a:r>
              <a:rPr lang="en-US" sz="2800" dirty="0" smtClean="0"/>
              <a:t>Group work on presentation: Science demonstration of concept</a:t>
            </a:r>
          </a:p>
          <a:p>
            <a:pPr>
              <a:buFont typeface="Courier New" charset="0"/>
              <a:buChar char="o"/>
            </a:pPr>
            <a:r>
              <a:rPr lang="en-US" sz="2800" dirty="0" smtClean="0"/>
              <a:t>Group work on presentation: </a:t>
            </a:r>
            <a:r>
              <a:rPr lang="en-US" sz="2800" dirty="0"/>
              <a:t>L</a:t>
            </a:r>
            <a:r>
              <a:rPr lang="en-US" sz="2800" dirty="0" smtClean="0"/>
              <a:t>iterary analysis of topic/ text using integrative framework of course</a:t>
            </a:r>
          </a:p>
          <a:p>
            <a:endParaRPr lang="en-US" dirty="0"/>
          </a:p>
        </p:txBody>
      </p:sp>
      <p:sp>
        <p:nvSpPr>
          <p:cNvPr id="2" name="Slide Number Placeholder 1"/>
          <p:cNvSpPr>
            <a:spLocks noGrp="1"/>
          </p:cNvSpPr>
          <p:nvPr>
            <p:ph type="sldNum" sz="quarter" idx="12"/>
          </p:nvPr>
        </p:nvSpPr>
        <p:spPr/>
        <p:txBody>
          <a:bodyPr/>
          <a:lstStyle/>
          <a:p>
            <a:fld id="{4CE482DC-2269-4F26-9D2A-7E44B1A4CD85}" type="slidenum">
              <a:rPr lang="en-US" smtClean="0"/>
              <a:pPr/>
              <a:t>14</a:t>
            </a:fld>
            <a:endParaRPr lang="en-US" dirty="0"/>
          </a:p>
        </p:txBody>
      </p:sp>
    </p:spTree>
    <p:extLst>
      <p:ext uri="{BB962C8B-B14F-4D97-AF65-F5344CB8AC3E}">
        <p14:creationId xmlns:p14="http://schemas.microsoft.com/office/powerpoint/2010/main" val="332257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Chemistry and Literature: </a:t>
            </a:r>
            <a:br>
              <a:rPr lang="en-US" b="1" dirty="0"/>
            </a:br>
            <a:r>
              <a:rPr lang="en-US" b="1" dirty="0" smtClean="0"/>
              <a:t>Formative Assessment </a:t>
            </a:r>
            <a:endParaRPr lang="en-US" dirty="0"/>
          </a:p>
        </p:txBody>
      </p:sp>
      <p:sp>
        <p:nvSpPr>
          <p:cNvPr id="4" name="Content Placeholder 3"/>
          <p:cNvSpPr>
            <a:spLocks noGrp="1"/>
          </p:cNvSpPr>
          <p:nvPr>
            <p:ph idx="1"/>
          </p:nvPr>
        </p:nvSpPr>
        <p:spPr/>
        <p:txBody>
          <a:bodyPr>
            <a:normAutofit/>
          </a:bodyPr>
          <a:lstStyle/>
          <a:p>
            <a:pPr>
              <a:buFont typeface="Courier New" charset="0"/>
              <a:buChar char="o"/>
            </a:pPr>
            <a:r>
              <a:rPr lang="en-US" sz="2800" dirty="0" smtClean="0"/>
              <a:t>Class participation in discussions</a:t>
            </a:r>
          </a:p>
          <a:p>
            <a:pPr>
              <a:buFont typeface="Courier New" charset="0"/>
              <a:buChar char="o"/>
            </a:pPr>
            <a:r>
              <a:rPr lang="en-US" sz="2800" dirty="0" smtClean="0"/>
              <a:t>Observation and peer review of group work</a:t>
            </a:r>
          </a:p>
          <a:p>
            <a:pPr>
              <a:buFont typeface="Courier New" charset="0"/>
              <a:buChar char="o"/>
            </a:pPr>
            <a:r>
              <a:rPr lang="en-US" sz="2800" dirty="0"/>
              <a:t>Two science and culture synopsis papers that summarize </a:t>
            </a:r>
            <a:r>
              <a:rPr lang="en-US" sz="2800" dirty="0" smtClean="0"/>
              <a:t>readings. </a:t>
            </a:r>
          </a:p>
          <a:p>
            <a:pPr>
              <a:buFont typeface="Courier New" charset="0"/>
              <a:buChar char="o"/>
            </a:pPr>
            <a:endParaRPr lang="en-US" sz="2800" dirty="0"/>
          </a:p>
          <a:p>
            <a:pPr>
              <a:buFont typeface="Courier New" charset="0"/>
              <a:buChar char="o"/>
            </a:pPr>
            <a:r>
              <a:rPr lang="en-US" sz="2800" b="1" dirty="0" smtClean="0">
                <a:solidFill>
                  <a:schemeClr val="accent1">
                    <a:lumMod val="75000"/>
                  </a:schemeClr>
                </a:solidFill>
              </a:rPr>
              <a:t>Goal of formative assessment: </a:t>
            </a:r>
          </a:p>
          <a:p>
            <a:pPr lvl="1">
              <a:buFont typeface="Courier New" charset="0"/>
              <a:buChar char="o"/>
            </a:pPr>
            <a:r>
              <a:rPr lang="en-US" sz="2600" b="1" dirty="0" smtClean="0">
                <a:solidFill>
                  <a:schemeClr val="accent1">
                    <a:lumMod val="75000"/>
                  </a:schemeClr>
                </a:solidFill>
              </a:rPr>
              <a:t>Demonstrate mastery of scientific and cultural material presented in readings and class. Ensure readiness for completion of major literary analysis and science research papers.</a:t>
            </a:r>
            <a:endParaRPr lang="en-US" sz="2600" b="1"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fld id="{4CE482DC-2269-4F26-9D2A-7E44B1A4CD85}" type="slidenum">
              <a:rPr lang="en-US" smtClean="0"/>
              <a:pPr/>
              <a:t>15</a:t>
            </a:fld>
            <a:endParaRPr lang="en-US" dirty="0"/>
          </a:p>
        </p:txBody>
      </p:sp>
    </p:spTree>
    <p:extLst>
      <p:ext uri="{BB962C8B-B14F-4D97-AF65-F5344CB8AC3E}">
        <p14:creationId xmlns:p14="http://schemas.microsoft.com/office/powerpoint/2010/main" val="2630804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Chemistry and Literature: </a:t>
            </a:r>
            <a:br>
              <a:rPr lang="en-US" b="1" dirty="0"/>
            </a:br>
            <a:r>
              <a:rPr lang="en-US" b="1" dirty="0" smtClean="0"/>
              <a:t>Summative </a:t>
            </a:r>
            <a:r>
              <a:rPr lang="en-US" b="1" dirty="0"/>
              <a:t>Assessment </a:t>
            </a:r>
            <a:endParaRPr lang="en-US" dirty="0"/>
          </a:p>
        </p:txBody>
      </p:sp>
      <p:sp>
        <p:nvSpPr>
          <p:cNvPr id="3" name="Content Placeholder 2"/>
          <p:cNvSpPr>
            <a:spLocks noGrp="1"/>
          </p:cNvSpPr>
          <p:nvPr>
            <p:ph idx="1"/>
          </p:nvPr>
        </p:nvSpPr>
        <p:spPr/>
        <p:txBody>
          <a:bodyPr>
            <a:normAutofit/>
          </a:bodyPr>
          <a:lstStyle/>
          <a:p>
            <a:pPr>
              <a:buFont typeface="Courier New" charset="0"/>
              <a:buChar char="o"/>
            </a:pPr>
            <a:r>
              <a:rPr lang="en-US" sz="2800" dirty="0" smtClean="0"/>
              <a:t>Group presentation to explain science concept</a:t>
            </a:r>
          </a:p>
          <a:p>
            <a:pPr>
              <a:buFont typeface="Courier New" charset="0"/>
              <a:buChar char="o"/>
            </a:pPr>
            <a:r>
              <a:rPr lang="en-US" sz="2800" dirty="0" smtClean="0"/>
              <a:t>Group presentation to utilize literary analysis of science and culture topic</a:t>
            </a:r>
          </a:p>
          <a:p>
            <a:pPr>
              <a:buFont typeface="Courier New" charset="0"/>
              <a:buChar char="o"/>
            </a:pPr>
            <a:r>
              <a:rPr lang="en-US" sz="2800" dirty="0" smtClean="0"/>
              <a:t>Two literary analysis and science research papers</a:t>
            </a:r>
          </a:p>
          <a:p>
            <a:pPr>
              <a:buFont typeface="Courier New" charset="0"/>
              <a:buChar char="o"/>
            </a:pPr>
            <a:r>
              <a:rPr lang="en-US" sz="2800" dirty="0" smtClean="0"/>
              <a:t>Final exam </a:t>
            </a:r>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884467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WOMEN AND </a:t>
            </a:r>
            <a:r>
              <a:rPr lang="en-US" b="1" dirty="0" smtClean="0"/>
              <a:t>ART IN EARLY MODERN EUROPE</a:t>
            </a:r>
            <a:r>
              <a:rPr lang="en-US" dirty="0" smtClean="0"/>
              <a:t>: Goals  </a:t>
            </a:r>
            <a:endParaRPr lang="en-US" dirty="0"/>
          </a:p>
        </p:txBody>
      </p:sp>
      <p:sp>
        <p:nvSpPr>
          <p:cNvPr id="3" name="Content Placeholder 2"/>
          <p:cNvSpPr>
            <a:spLocks noGrp="1"/>
          </p:cNvSpPr>
          <p:nvPr>
            <p:ph idx="1"/>
          </p:nvPr>
        </p:nvSpPr>
        <p:spPr>
          <a:xfrm>
            <a:off x="333829" y="1845734"/>
            <a:ext cx="11524342" cy="4023360"/>
          </a:xfrm>
        </p:spPr>
        <p:txBody>
          <a:bodyPr>
            <a:normAutofit lnSpcReduction="10000"/>
          </a:bodyPr>
          <a:lstStyle/>
          <a:p>
            <a:pPr lvl="0"/>
            <a:r>
              <a:rPr lang="en-US" sz="2400" b="1" dirty="0" smtClean="0"/>
              <a:t>Goal: </a:t>
            </a:r>
          </a:p>
          <a:p>
            <a:pPr lvl="1">
              <a:buFont typeface="Arial" charset="0"/>
              <a:buChar char="•"/>
            </a:pPr>
            <a:r>
              <a:rPr lang="en-US" sz="2800" dirty="0" smtClean="0"/>
              <a:t>This </a:t>
            </a:r>
            <a:r>
              <a:rPr lang="en-US" sz="2800" dirty="0"/>
              <a:t>course will </a:t>
            </a:r>
            <a:endParaRPr lang="en-US" sz="2800" dirty="0" smtClean="0"/>
          </a:p>
          <a:p>
            <a:pPr lvl="2">
              <a:buFont typeface="Arial" charset="0"/>
              <a:buChar char="•"/>
            </a:pPr>
            <a:r>
              <a:rPr lang="en-US" sz="2800" dirty="0" smtClean="0"/>
              <a:t>examine </a:t>
            </a:r>
            <a:r>
              <a:rPr lang="en-US" sz="2800" dirty="0"/>
              <a:t>the ways in which prevailing ideas about women and gender shaped visual imagery, and </a:t>
            </a:r>
            <a:endParaRPr lang="en-US" sz="2800" dirty="0" smtClean="0"/>
          </a:p>
          <a:p>
            <a:pPr lvl="2">
              <a:buFont typeface="Arial" charset="0"/>
              <a:buChar char="•"/>
            </a:pPr>
            <a:r>
              <a:rPr lang="en-US" sz="2800" dirty="0" smtClean="0"/>
              <a:t>how </a:t>
            </a:r>
            <a:r>
              <a:rPr lang="en-US" sz="2800" dirty="0"/>
              <a:t>these images, in turn, influenced ideas concerning women from the Renaissance to the Enlightenment </a:t>
            </a:r>
            <a:endParaRPr lang="en-US" sz="2800" dirty="0" smtClean="0"/>
          </a:p>
          <a:p>
            <a:pPr lvl="1">
              <a:buFont typeface="Arial" charset="0"/>
              <a:buChar char="•"/>
            </a:pPr>
            <a:endParaRPr lang="en-US" sz="2400" dirty="0" smtClean="0"/>
          </a:p>
          <a:p>
            <a:pPr lvl="1">
              <a:buFont typeface="Arial" charset="0"/>
              <a:buChar char="•"/>
            </a:pPr>
            <a:r>
              <a:rPr lang="en-US" sz="2400" dirty="0"/>
              <a:t>Topics emerging from these categories of art include biological theories about women; humanist defenses of women; the relationship between the exercise of political power and sexuality; differing attitudes toward women in Catholic and Protestant art; and feminine ideals of beauty</a:t>
            </a:r>
            <a:r>
              <a:rPr lang="en-US" sz="2400" dirty="0" smtClean="0"/>
              <a:t>.</a:t>
            </a:r>
          </a:p>
          <a:p>
            <a:endParaRPr lang="en-US" dirty="0"/>
          </a:p>
        </p:txBody>
      </p:sp>
      <p:sp>
        <p:nvSpPr>
          <p:cNvPr id="6" name="TextBox 5"/>
          <p:cNvSpPr txBox="1"/>
          <p:nvPr/>
        </p:nvSpPr>
        <p:spPr>
          <a:xfrm>
            <a:off x="4688114" y="5689600"/>
            <a:ext cx="5359929" cy="369332"/>
          </a:xfrm>
          <a:prstGeom prst="rect">
            <a:avLst/>
          </a:prstGeom>
          <a:noFill/>
        </p:spPr>
        <p:txBody>
          <a:bodyPr wrap="none" rtlCol="0">
            <a:spAutoFit/>
          </a:bodyPr>
          <a:lstStyle/>
          <a:p>
            <a:r>
              <a:rPr lang="en-US" dirty="0" err="1" smtClean="0"/>
              <a:t>Kimala</a:t>
            </a:r>
            <a:r>
              <a:rPr lang="en-US" dirty="0" smtClean="0"/>
              <a:t> Price, WMST 230, South Dakota State University</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1425343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WOMEN AND ART IN EARLY MODERN EUROPE</a:t>
            </a:r>
            <a:r>
              <a:rPr lang="en-US" dirty="0"/>
              <a:t>: </a:t>
            </a:r>
            <a:r>
              <a:rPr lang="en-US" dirty="0" smtClean="0"/>
              <a:t> Objectives</a:t>
            </a:r>
            <a:endParaRPr lang="en-US" dirty="0"/>
          </a:p>
        </p:txBody>
      </p:sp>
      <p:sp>
        <p:nvSpPr>
          <p:cNvPr id="3" name="Content Placeholder 2"/>
          <p:cNvSpPr>
            <a:spLocks noGrp="1"/>
          </p:cNvSpPr>
          <p:nvPr>
            <p:ph idx="1"/>
          </p:nvPr>
        </p:nvSpPr>
        <p:spPr/>
        <p:txBody>
          <a:bodyPr>
            <a:normAutofit lnSpcReduction="10000"/>
          </a:bodyPr>
          <a:lstStyle/>
          <a:p>
            <a:pPr lvl="0"/>
            <a:r>
              <a:rPr lang="en-US" b="1" dirty="0"/>
              <a:t>Objectives: </a:t>
            </a:r>
          </a:p>
          <a:p>
            <a:pPr lvl="1">
              <a:buFont typeface="Arial" charset="0"/>
              <a:buChar char="•"/>
            </a:pPr>
            <a:r>
              <a:rPr lang="en-US" sz="2800" b="1" dirty="0"/>
              <a:t>Explain</a:t>
            </a:r>
            <a:r>
              <a:rPr lang="en-US" sz="2800" dirty="0"/>
              <a:t>, in oral presentation, discussion and in written essays, how historical attitudes about women and by women affect art made about and by women;</a:t>
            </a:r>
          </a:p>
          <a:p>
            <a:pPr lvl="1">
              <a:buFont typeface="Arial" charset="0"/>
              <a:buChar char="•"/>
            </a:pPr>
            <a:r>
              <a:rPr lang="en-US" sz="2800" b="1" dirty="0"/>
              <a:t>Examine deeply</a:t>
            </a:r>
            <a:r>
              <a:rPr lang="en-US" sz="2800" dirty="0"/>
              <a:t>, in oral presentation, discussion and in written essays, </a:t>
            </a:r>
            <a:r>
              <a:rPr lang="en-US" sz="2800" b="1" dirty="0"/>
              <a:t>points of view </a:t>
            </a:r>
            <a:r>
              <a:rPr lang="en-US" sz="2800" dirty="0"/>
              <a:t>expressed in texts and art of a historical period other than our own and to distinguish them from another;</a:t>
            </a:r>
          </a:p>
          <a:p>
            <a:pPr lvl="1">
              <a:buFont typeface="Arial" charset="0"/>
              <a:buChar char="•"/>
            </a:pPr>
            <a:r>
              <a:rPr lang="en-US" sz="2800" b="1" dirty="0"/>
              <a:t>Collaborate with classmates in learning </a:t>
            </a:r>
            <a:r>
              <a:rPr lang="en-US" sz="2800" dirty="0"/>
              <a:t>through development and completion of group projects;</a:t>
            </a:r>
          </a:p>
          <a:p>
            <a:pPr lvl="1">
              <a:buFont typeface="Arial" charset="0"/>
              <a:buChar char="•"/>
            </a:pPr>
            <a:r>
              <a:rPr lang="en-US" sz="2800" dirty="0"/>
              <a:t>Develop and argue an original thesis that </a:t>
            </a:r>
            <a:r>
              <a:rPr lang="en-US" sz="2800" b="1" dirty="0"/>
              <a:t>engages integrated frames of art and feminist theory </a:t>
            </a:r>
            <a:r>
              <a:rPr lang="en-US" sz="2800" dirty="0"/>
              <a:t>in an extended research paper.</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18</a:t>
            </a:fld>
            <a:endParaRPr lang="en-US" dirty="0"/>
          </a:p>
        </p:txBody>
      </p:sp>
    </p:spTree>
    <p:extLst>
      <p:ext uri="{BB962C8B-B14F-4D97-AF65-F5344CB8AC3E}">
        <p14:creationId xmlns:p14="http://schemas.microsoft.com/office/powerpoint/2010/main" val="346551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WOMEN AND ART IN EARLY MODERN EUROPE</a:t>
            </a:r>
            <a:r>
              <a:rPr lang="en-US" dirty="0"/>
              <a:t>: </a:t>
            </a:r>
            <a:r>
              <a:rPr lang="en-US" dirty="0" smtClean="0"/>
              <a:t>Formative and Summative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Formative: </a:t>
            </a:r>
          </a:p>
          <a:p>
            <a:pPr>
              <a:buFont typeface="Arial" charset="0"/>
              <a:buChar char="•"/>
            </a:pPr>
            <a:r>
              <a:rPr lang="en-US" dirty="0" smtClean="0"/>
              <a:t>Student online discussion blogs</a:t>
            </a:r>
          </a:p>
          <a:p>
            <a:pPr>
              <a:buFont typeface="Arial" charset="0"/>
              <a:buChar char="•"/>
            </a:pPr>
            <a:r>
              <a:rPr lang="en-US" dirty="0" smtClean="0"/>
              <a:t>Engage core principles and perspectives and begin practice integrating them</a:t>
            </a:r>
          </a:p>
          <a:p>
            <a:pPr lvl="1">
              <a:buFont typeface="Arial" charset="0"/>
              <a:buChar char="•"/>
            </a:pPr>
            <a:r>
              <a:rPr lang="en-US" dirty="0"/>
              <a:t>Short analysis papers </a:t>
            </a:r>
            <a:r>
              <a:rPr lang="en-US" dirty="0" smtClean="0"/>
              <a:t>that draw on readings and brought </a:t>
            </a:r>
            <a:r>
              <a:rPr lang="en-US" dirty="0"/>
              <a:t>to in-class </a:t>
            </a:r>
            <a:r>
              <a:rPr lang="en-US" dirty="0" smtClean="0"/>
              <a:t>discussion</a:t>
            </a:r>
            <a:endParaRPr lang="en-US" dirty="0"/>
          </a:p>
          <a:p>
            <a:pPr lvl="1">
              <a:buFont typeface="Arial" charset="0"/>
              <a:buChar char="•"/>
            </a:pPr>
            <a:r>
              <a:rPr lang="en-US" dirty="0" smtClean="0"/>
              <a:t>Short in-class experience presentations based student exploration  of online, local, regional museums and galleries</a:t>
            </a:r>
          </a:p>
          <a:p>
            <a:r>
              <a:rPr lang="en-US" b="1" dirty="0" smtClean="0"/>
              <a:t>Summative: </a:t>
            </a:r>
          </a:p>
          <a:p>
            <a:pPr>
              <a:buFont typeface="Arial" charset="0"/>
              <a:buChar char="•"/>
            </a:pPr>
            <a:r>
              <a:rPr lang="en-US" dirty="0" smtClean="0"/>
              <a:t>First research paper: Choose topic and submit proposal for review. Rewrite paper at least once.</a:t>
            </a:r>
          </a:p>
          <a:p>
            <a:pPr>
              <a:buFont typeface="Arial" charset="0"/>
              <a:buChar char="•"/>
            </a:pPr>
            <a:r>
              <a:rPr lang="en-US" dirty="0" smtClean="0"/>
              <a:t>Second research paper: Explore online and regional or Penn State museums and galleries for women in art that are related to the course’s integrative principles of art history and feminism, and that address one of the course topics. Develop research proposal and submit for review. </a:t>
            </a:r>
          </a:p>
          <a:p>
            <a:pPr>
              <a:buFont typeface="Arial" charset="0"/>
              <a:buChar char="•"/>
            </a:pPr>
            <a:r>
              <a:rPr lang="en-US" dirty="0" smtClean="0"/>
              <a:t>In-class presentation: Group</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19</a:t>
            </a:fld>
            <a:endParaRPr lang="en-US" dirty="0"/>
          </a:p>
        </p:txBody>
      </p:sp>
    </p:spTree>
    <p:extLst>
      <p:ext uri="{BB962C8B-B14F-4D97-AF65-F5344CB8AC3E}">
        <p14:creationId xmlns:p14="http://schemas.microsoft.com/office/powerpoint/2010/main" val="12853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9097" y="634020"/>
            <a:ext cx="3195347" cy="1384995"/>
          </a:xfrm>
          <a:prstGeom prst="rect">
            <a:avLst/>
          </a:prstGeom>
          <a:noFill/>
        </p:spPr>
        <p:txBody>
          <a:bodyPr wrap="square" rtlCol="0">
            <a:spAutoFit/>
          </a:bodyPr>
          <a:lstStyle/>
          <a:p>
            <a:r>
              <a:rPr lang="en-US" sz="2800" b="1" smtClean="0"/>
              <a:t>“Backwards Design” </a:t>
            </a:r>
            <a:r>
              <a:rPr lang="en-US" sz="2800" b="1" dirty="0" smtClean="0"/>
              <a:t>improves your course design</a:t>
            </a:r>
            <a:endParaRPr lang="en-US" sz="2800" b="1" dirty="0"/>
          </a:p>
        </p:txBody>
      </p:sp>
      <p:grpSp>
        <p:nvGrpSpPr>
          <p:cNvPr id="4" name="Group 45"/>
          <p:cNvGrpSpPr>
            <a:grpSpLocks/>
          </p:cNvGrpSpPr>
          <p:nvPr/>
        </p:nvGrpSpPr>
        <p:grpSpPr bwMode="auto">
          <a:xfrm>
            <a:off x="1156006" y="2245753"/>
            <a:ext cx="3766892" cy="2305489"/>
            <a:chOff x="1248" y="2160"/>
            <a:chExt cx="1446" cy="864"/>
          </a:xfrm>
        </p:grpSpPr>
        <p:sp>
          <p:nvSpPr>
            <p:cNvPr id="5" name="Text Box 3"/>
            <p:cNvSpPr txBox="1">
              <a:spLocks noChangeArrowheads="1"/>
            </p:cNvSpPr>
            <p:nvPr/>
          </p:nvSpPr>
          <p:spPr bwMode="auto">
            <a:xfrm>
              <a:off x="1981" y="2292"/>
              <a:ext cx="713" cy="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eaLnBrk="1" hangingPunct="1"/>
              <a:r>
                <a:rPr lang="en-US" altLang="en-US" sz="2400" b="1" dirty="0" smtClean="0"/>
                <a:t>Learning</a:t>
              </a:r>
              <a:endParaRPr lang="en-US" altLang="en-US" sz="2400" b="1" dirty="0"/>
            </a:p>
            <a:p>
              <a:pPr algn="r" eaLnBrk="1" hangingPunct="1"/>
              <a:r>
                <a:rPr lang="en-US" altLang="en-US" sz="2400" b="1" dirty="0" smtClean="0"/>
                <a:t>Objectives </a:t>
              </a:r>
              <a:r>
                <a:rPr lang="en-US" altLang="en-US" sz="2400" b="1" dirty="0"/>
                <a:t>of</a:t>
              </a:r>
            </a:p>
            <a:p>
              <a:pPr algn="r" eaLnBrk="1" hangingPunct="1"/>
              <a:r>
                <a:rPr lang="en-US" altLang="en-US" sz="2400" b="1" dirty="0"/>
                <a:t>the Lesson</a:t>
              </a:r>
            </a:p>
          </p:txBody>
        </p:sp>
        <p:grpSp>
          <p:nvGrpSpPr>
            <p:cNvPr id="6" name="Group 5"/>
            <p:cNvGrpSpPr>
              <a:grpSpLocks/>
            </p:cNvGrpSpPr>
            <p:nvPr/>
          </p:nvGrpSpPr>
          <p:grpSpPr bwMode="auto">
            <a:xfrm>
              <a:off x="1248" y="2160"/>
              <a:ext cx="1440" cy="864"/>
              <a:chOff x="240" y="1104"/>
              <a:chExt cx="4896" cy="1728"/>
            </a:xfrm>
          </p:grpSpPr>
          <p:sp>
            <p:nvSpPr>
              <p:cNvPr id="7" name="Line 6"/>
              <p:cNvSpPr>
                <a:spLocks noChangeShapeType="1"/>
              </p:cNvSpPr>
              <p:nvPr/>
            </p:nvSpPr>
            <p:spPr bwMode="auto">
              <a:xfrm flipV="1">
                <a:off x="240" y="1104"/>
                <a:ext cx="4896" cy="86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 name="Line 7"/>
              <p:cNvSpPr>
                <a:spLocks noChangeShapeType="1"/>
              </p:cNvSpPr>
              <p:nvPr/>
            </p:nvSpPr>
            <p:spPr bwMode="auto">
              <a:xfrm>
                <a:off x="240" y="1968"/>
                <a:ext cx="4896" cy="86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grpSp>
        <p:nvGrpSpPr>
          <p:cNvPr id="9" name="Group 46"/>
          <p:cNvGrpSpPr>
            <a:grpSpLocks/>
          </p:cNvGrpSpPr>
          <p:nvPr/>
        </p:nvGrpSpPr>
        <p:grpSpPr bwMode="auto">
          <a:xfrm>
            <a:off x="4927927" y="1458401"/>
            <a:ext cx="2592963" cy="3898517"/>
            <a:chOff x="2736" y="1680"/>
            <a:chExt cx="1008" cy="1471"/>
          </a:xfrm>
        </p:grpSpPr>
        <p:sp>
          <p:nvSpPr>
            <p:cNvPr id="10" name="Line 8"/>
            <p:cNvSpPr>
              <a:spLocks noChangeShapeType="1"/>
            </p:cNvSpPr>
            <p:nvPr/>
          </p:nvSpPr>
          <p:spPr bwMode="auto">
            <a:xfrm>
              <a:off x="2736" y="1992"/>
              <a:ext cx="0" cy="86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11" name="Group 44"/>
            <p:cNvGrpSpPr>
              <a:grpSpLocks/>
            </p:cNvGrpSpPr>
            <p:nvPr/>
          </p:nvGrpSpPr>
          <p:grpSpPr bwMode="auto">
            <a:xfrm>
              <a:off x="2736" y="1680"/>
              <a:ext cx="1008" cy="1471"/>
              <a:chOff x="2688" y="1845"/>
              <a:chExt cx="1008" cy="1471"/>
            </a:xfrm>
          </p:grpSpPr>
          <p:sp>
            <p:nvSpPr>
              <p:cNvPr id="12" name="Text Box 10"/>
              <p:cNvSpPr txBox="1">
                <a:spLocks noChangeArrowheads="1"/>
              </p:cNvSpPr>
              <p:nvPr/>
            </p:nvSpPr>
            <p:spPr bwMode="auto">
              <a:xfrm>
                <a:off x="2898" y="2292"/>
                <a:ext cx="722" cy="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r>
                  <a:rPr lang="en-US" altLang="en-US" sz="2400" b="1" dirty="0" smtClean="0"/>
                  <a:t>Learning</a:t>
                </a:r>
                <a:endParaRPr lang="en-US" altLang="en-US" sz="2400" b="1" dirty="0"/>
              </a:p>
              <a:p>
                <a:pPr algn="ctr" eaLnBrk="1" hangingPunct="1"/>
                <a:r>
                  <a:rPr lang="en-US" altLang="en-US" sz="2400" b="1" dirty="0" smtClean="0"/>
                  <a:t>Objectives </a:t>
                </a:r>
                <a:r>
                  <a:rPr lang="en-US" altLang="en-US" sz="2400" b="1" dirty="0"/>
                  <a:t>of</a:t>
                </a:r>
              </a:p>
              <a:p>
                <a:pPr algn="ctr" eaLnBrk="1" hangingPunct="1"/>
                <a:r>
                  <a:rPr lang="en-US" altLang="en-US" sz="2400" b="1" dirty="0"/>
                  <a:t>the Unit</a:t>
                </a:r>
              </a:p>
            </p:txBody>
          </p:sp>
          <p:sp>
            <p:nvSpPr>
              <p:cNvPr id="13" name="Line 12"/>
              <p:cNvSpPr>
                <a:spLocks noChangeShapeType="1"/>
              </p:cNvSpPr>
              <p:nvPr/>
            </p:nvSpPr>
            <p:spPr bwMode="auto">
              <a:xfrm flipV="1">
                <a:off x="2688" y="1845"/>
                <a:ext cx="1002" cy="30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 name="Line 13"/>
              <p:cNvSpPr>
                <a:spLocks noChangeShapeType="1"/>
              </p:cNvSpPr>
              <p:nvPr/>
            </p:nvSpPr>
            <p:spPr bwMode="auto">
              <a:xfrm>
                <a:off x="2688" y="3012"/>
                <a:ext cx="1008" cy="30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grpSp>
        <p:nvGrpSpPr>
          <p:cNvPr id="15" name="Group 43"/>
          <p:cNvGrpSpPr>
            <a:grpSpLocks/>
          </p:cNvGrpSpPr>
          <p:nvPr/>
        </p:nvGrpSpPr>
        <p:grpSpPr bwMode="auto">
          <a:xfrm>
            <a:off x="7500080" y="749340"/>
            <a:ext cx="4474206" cy="5314003"/>
            <a:chOff x="3696" y="1572"/>
            <a:chExt cx="860" cy="2016"/>
          </a:xfrm>
        </p:grpSpPr>
        <p:sp>
          <p:nvSpPr>
            <p:cNvPr id="16" name="Line 14"/>
            <p:cNvSpPr>
              <a:spLocks noChangeShapeType="1"/>
            </p:cNvSpPr>
            <p:nvPr/>
          </p:nvSpPr>
          <p:spPr bwMode="auto">
            <a:xfrm>
              <a:off x="3696" y="1844"/>
              <a:ext cx="4" cy="148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 name="Text Box 16"/>
            <p:cNvSpPr txBox="1">
              <a:spLocks noChangeArrowheads="1"/>
            </p:cNvSpPr>
            <p:nvPr/>
          </p:nvSpPr>
          <p:spPr bwMode="auto">
            <a:xfrm>
              <a:off x="3803" y="2292"/>
              <a:ext cx="621" cy="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r>
                <a:rPr lang="en-US" altLang="en-US" sz="2400" b="1" dirty="0" smtClean="0"/>
                <a:t>Organizing Principles -&gt; </a:t>
              </a:r>
            </a:p>
            <a:p>
              <a:pPr algn="ctr" eaLnBrk="1" hangingPunct="1"/>
              <a:r>
                <a:rPr lang="en-US" altLang="en-US" sz="2400" b="1" dirty="0" smtClean="0"/>
                <a:t>Learning</a:t>
              </a:r>
              <a:endParaRPr lang="en-US" altLang="en-US" sz="2400" b="1" dirty="0"/>
            </a:p>
            <a:p>
              <a:pPr algn="ctr" eaLnBrk="1" hangingPunct="1"/>
              <a:r>
                <a:rPr lang="en-US" altLang="en-US" sz="2400" b="1" dirty="0" smtClean="0"/>
                <a:t>Objectives </a:t>
              </a:r>
              <a:r>
                <a:rPr lang="en-US" altLang="en-US" sz="2400" b="1" dirty="0"/>
                <a:t>of</a:t>
              </a:r>
            </a:p>
            <a:p>
              <a:pPr algn="ctr" eaLnBrk="1" hangingPunct="1"/>
              <a:r>
                <a:rPr lang="en-US" altLang="en-US" sz="2400" b="1" dirty="0"/>
                <a:t>the Course</a:t>
              </a:r>
            </a:p>
          </p:txBody>
        </p:sp>
        <p:grpSp>
          <p:nvGrpSpPr>
            <p:cNvPr id="18" name="Group 17"/>
            <p:cNvGrpSpPr>
              <a:grpSpLocks/>
            </p:cNvGrpSpPr>
            <p:nvPr/>
          </p:nvGrpSpPr>
          <p:grpSpPr bwMode="auto">
            <a:xfrm>
              <a:off x="3696" y="1572"/>
              <a:ext cx="860" cy="2016"/>
              <a:chOff x="2452" y="1152"/>
              <a:chExt cx="860" cy="2016"/>
            </a:xfrm>
          </p:grpSpPr>
          <p:sp>
            <p:nvSpPr>
              <p:cNvPr id="19" name="Line 18"/>
              <p:cNvSpPr>
                <a:spLocks noChangeShapeType="1"/>
              </p:cNvSpPr>
              <p:nvPr/>
            </p:nvSpPr>
            <p:spPr bwMode="auto">
              <a:xfrm flipV="1">
                <a:off x="2454" y="1160"/>
                <a:ext cx="858" cy="261"/>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 name="Line 19"/>
              <p:cNvSpPr>
                <a:spLocks noChangeShapeType="1"/>
              </p:cNvSpPr>
              <p:nvPr/>
            </p:nvSpPr>
            <p:spPr bwMode="auto">
              <a:xfrm>
                <a:off x="2452" y="2900"/>
                <a:ext cx="856" cy="26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1" name="Line 20"/>
              <p:cNvSpPr>
                <a:spLocks noChangeShapeType="1"/>
              </p:cNvSpPr>
              <p:nvPr/>
            </p:nvSpPr>
            <p:spPr bwMode="auto">
              <a:xfrm>
                <a:off x="3312" y="1152"/>
                <a:ext cx="0" cy="201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grpSp>
        <p:nvGrpSpPr>
          <p:cNvPr id="22" name="Group 33"/>
          <p:cNvGrpSpPr>
            <a:grpSpLocks/>
          </p:cNvGrpSpPr>
          <p:nvPr/>
        </p:nvGrpSpPr>
        <p:grpSpPr bwMode="auto">
          <a:xfrm>
            <a:off x="3693480" y="5301776"/>
            <a:ext cx="4493732" cy="412783"/>
            <a:chOff x="192" y="2569"/>
            <a:chExt cx="2784" cy="743"/>
          </a:xfrm>
        </p:grpSpPr>
        <p:sp>
          <p:nvSpPr>
            <p:cNvPr id="23" name="Text Box 34"/>
            <p:cNvSpPr txBox="1">
              <a:spLocks noChangeArrowheads="1"/>
            </p:cNvSpPr>
            <p:nvPr/>
          </p:nvSpPr>
          <p:spPr bwMode="auto">
            <a:xfrm>
              <a:off x="1363" y="2569"/>
              <a:ext cx="124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altLang="en-US" sz="2000"/>
                <a:t>Deliver Forward</a:t>
              </a:r>
            </a:p>
          </p:txBody>
        </p:sp>
        <p:sp>
          <p:nvSpPr>
            <p:cNvPr id="24" name="Line 35"/>
            <p:cNvSpPr>
              <a:spLocks noChangeShapeType="1"/>
            </p:cNvSpPr>
            <p:nvPr/>
          </p:nvSpPr>
          <p:spPr bwMode="auto">
            <a:xfrm>
              <a:off x="192" y="3312"/>
              <a:ext cx="2784" cy="0"/>
            </a:xfrm>
            <a:prstGeom prst="line">
              <a:avLst/>
            </a:prstGeom>
            <a:noFill/>
            <a:ln w="50800">
              <a:solidFill>
                <a:schemeClr val="tx1"/>
              </a:solidFill>
              <a:round/>
              <a:headEnd/>
              <a:tailEnd type="stealth"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25" name="Group 36"/>
          <p:cNvGrpSpPr>
            <a:grpSpLocks/>
          </p:cNvGrpSpPr>
          <p:nvPr/>
        </p:nvGrpSpPr>
        <p:grpSpPr bwMode="auto">
          <a:xfrm>
            <a:off x="3693480" y="722168"/>
            <a:ext cx="4419600" cy="446088"/>
            <a:chOff x="228" y="57"/>
            <a:chExt cx="2784" cy="281"/>
          </a:xfrm>
        </p:grpSpPr>
        <p:sp>
          <p:nvSpPr>
            <p:cNvPr id="26" name="Text Box 37"/>
            <p:cNvSpPr txBox="1">
              <a:spLocks noChangeArrowheads="1"/>
            </p:cNvSpPr>
            <p:nvPr/>
          </p:nvSpPr>
          <p:spPr bwMode="auto">
            <a:xfrm>
              <a:off x="336" y="57"/>
              <a:ext cx="1362"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1" hangingPunct="1"/>
              <a:r>
                <a:rPr lang="en-US" altLang="en-US" sz="2000"/>
                <a:t>Design Backward</a:t>
              </a:r>
            </a:p>
          </p:txBody>
        </p:sp>
        <p:sp>
          <p:nvSpPr>
            <p:cNvPr id="27" name="Line 38"/>
            <p:cNvSpPr>
              <a:spLocks noChangeShapeType="1"/>
            </p:cNvSpPr>
            <p:nvPr/>
          </p:nvSpPr>
          <p:spPr bwMode="auto">
            <a:xfrm>
              <a:off x="228" y="338"/>
              <a:ext cx="2784" cy="0"/>
            </a:xfrm>
            <a:prstGeom prst="line">
              <a:avLst/>
            </a:prstGeom>
            <a:noFill/>
            <a:ln w="50800">
              <a:solidFill>
                <a:schemeClr val="tx1"/>
              </a:solidFill>
              <a:round/>
              <a:headEnd type="triangle" w="med"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28" name="Rectangle 27"/>
          <p:cNvSpPr/>
          <p:nvPr/>
        </p:nvSpPr>
        <p:spPr>
          <a:xfrm>
            <a:off x="290731" y="4772469"/>
            <a:ext cx="2821662" cy="923330"/>
          </a:xfrm>
          <a:prstGeom prst="rect">
            <a:avLst/>
          </a:prstGeom>
        </p:spPr>
        <p:txBody>
          <a:bodyPr wrap="square">
            <a:spAutoFit/>
          </a:bodyPr>
          <a:lstStyle/>
          <a:p>
            <a:r>
              <a:rPr lang="en-US" dirty="0" smtClean="0"/>
              <a:t>G. Wiggins &amp; J. </a:t>
            </a:r>
            <a:r>
              <a:rPr lang="en-US" dirty="0" err="1" smtClean="0"/>
              <a:t>McTighe</a:t>
            </a:r>
            <a:r>
              <a:rPr lang="en-US" dirty="0" smtClean="0"/>
              <a:t>. </a:t>
            </a:r>
            <a:r>
              <a:rPr lang="en-US" b="1" dirty="0"/>
              <a:t>Understanding by Design</a:t>
            </a:r>
            <a:r>
              <a:rPr lang="en-US" b="1" dirty="0" smtClean="0"/>
              <a:t>. </a:t>
            </a:r>
            <a:r>
              <a:rPr lang="en-US" dirty="0" smtClean="0"/>
              <a:t>1998. </a:t>
            </a:r>
            <a:endParaRPr lang="en-US" dirty="0"/>
          </a:p>
        </p:txBody>
      </p:sp>
      <p:sp>
        <p:nvSpPr>
          <p:cNvPr id="2" name="Slide Number Placeholder 1"/>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5946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WOMEN AND ART IN EARLY MODERN EUROPE</a:t>
            </a:r>
            <a:r>
              <a:rPr lang="en-US" dirty="0"/>
              <a:t>: </a:t>
            </a:r>
            <a:r>
              <a:rPr lang="en-US" dirty="0" smtClean="0"/>
              <a:t>Formative Assessments</a:t>
            </a:r>
            <a:endParaRPr lang="en-US" dirty="0"/>
          </a:p>
        </p:txBody>
      </p:sp>
      <p:sp>
        <p:nvSpPr>
          <p:cNvPr id="3" name="Content Placeholder 2"/>
          <p:cNvSpPr>
            <a:spLocks noGrp="1"/>
          </p:cNvSpPr>
          <p:nvPr>
            <p:ph idx="1"/>
          </p:nvPr>
        </p:nvSpPr>
        <p:spPr/>
        <p:txBody>
          <a:bodyPr>
            <a:normAutofit fontScale="92500"/>
          </a:bodyPr>
          <a:lstStyle/>
          <a:p>
            <a:r>
              <a:rPr lang="en-US" dirty="0" smtClean="0"/>
              <a:t>Formative:</a:t>
            </a:r>
          </a:p>
          <a:p>
            <a:r>
              <a:rPr lang="en-US" i="1" dirty="0" smtClean="0"/>
              <a:t>Online discussion blog.</a:t>
            </a:r>
            <a:r>
              <a:rPr lang="en-US" b="1" dirty="0" smtClean="0"/>
              <a:t>  </a:t>
            </a:r>
            <a:r>
              <a:rPr lang="en-US" dirty="0"/>
              <a:t>Either brief visual analyses of works of art or responses to the readings will be due every week or so for posting on Blackboard.  You may employ any style you like that helps you to delve more deeply into the </a:t>
            </a:r>
            <a:r>
              <a:rPr lang="en-US" dirty="0" smtClean="0"/>
              <a:t>issues. I </a:t>
            </a:r>
            <a:r>
              <a:rPr lang="en-US" dirty="0"/>
              <a:t>wish you to 1) find what interests </a:t>
            </a:r>
            <a:r>
              <a:rPr lang="en-US" i="1" dirty="0"/>
              <a:t>you</a:t>
            </a:r>
            <a:r>
              <a:rPr lang="en-US" dirty="0"/>
              <a:t> in the material -- if anything -- and not try to figure out what I want you to think and 2) deal in an unconstrained fashion with unfamiliar ideas. </a:t>
            </a:r>
            <a:endParaRPr lang="en-US" dirty="0" smtClean="0"/>
          </a:p>
          <a:p>
            <a:r>
              <a:rPr lang="en-US" i="1" dirty="0"/>
              <a:t>Short, graded papers</a:t>
            </a:r>
            <a:r>
              <a:rPr lang="en-US" dirty="0"/>
              <a:t>.  </a:t>
            </a:r>
            <a:r>
              <a:rPr lang="en-US" b="1" dirty="0"/>
              <a:t>Two analyses </a:t>
            </a:r>
            <a:r>
              <a:rPr lang="en-US" dirty="0"/>
              <a:t>that relate a work of art to a particular issue emerging from the readings and </a:t>
            </a:r>
            <a:r>
              <a:rPr lang="en-US" dirty="0" smtClean="0"/>
              <a:t>discussion on women and art.  </a:t>
            </a:r>
            <a:r>
              <a:rPr lang="en-US" dirty="0"/>
              <a:t>I would like you show all first drafts to someone at the Writing Center. </a:t>
            </a:r>
          </a:p>
        </p:txBody>
      </p:sp>
      <p:sp>
        <p:nvSpPr>
          <p:cNvPr id="4" name="Slide Number Placeholder 3"/>
          <p:cNvSpPr>
            <a:spLocks noGrp="1"/>
          </p:cNvSpPr>
          <p:nvPr>
            <p:ph type="sldNum" sz="quarter" idx="12"/>
          </p:nvPr>
        </p:nvSpPr>
        <p:spPr/>
        <p:txBody>
          <a:bodyPr/>
          <a:lstStyle/>
          <a:p>
            <a:fld id="{4CE482DC-2269-4F26-9D2A-7E44B1A4CD85}" type="slidenum">
              <a:rPr lang="en-US" smtClean="0"/>
              <a:pPr/>
              <a:t>20</a:t>
            </a:fld>
            <a:endParaRPr lang="en-US" dirty="0"/>
          </a:p>
        </p:txBody>
      </p:sp>
    </p:spTree>
    <p:extLst>
      <p:ext uri="{BB962C8B-B14F-4D97-AF65-F5344CB8AC3E}">
        <p14:creationId xmlns:p14="http://schemas.microsoft.com/office/powerpoint/2010/main" val="3262593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WOMEN AND ART IN EARLY MODERN EUROPE</a:t>
            </a:r>
            <a:r>
              <a:rPr lang="en-US" dirty="0"/>
              <a:t>: </a:t>
            </a:r>
            <a:r>
              <a:rPr lang="en-US" dirty="0" smtClean="0"/>
              <a:t>Summative </a:t>
            </a:r>
            <a:r>
              <a:rPr lang="en-US" dirty="0"/>
              <a:t>Assessments</a:t>
            </a:r>
          </a:p>
        </p:txBody>
      </p:sp>
      <p:sp>
        <p:nvSpPr>
          <p:cNvPr id="3" name="Content Placeholder 2"/>
          <p:cNvSpPr>
            <a:spLocks noGrp="1"/>
          </p:cNvSpPr>
          <p:nvPr>
            <p:ph idx="1"/>
          </p:nvPr>
        </p:nvSpPr>
        <p:spPr/>
        <p:txBody>
          <a:bodyPr/>
          <a:lstStyle/>
          <a:p>
            <a:r>
              <a:rPr lang="en-US" b="1" dirty="0"/>
              <a:t>First graded analysis </a:t>
            </a:r>
            <a:endParaRPr lang="en-US" dirty="0"/>
          </a:p>
          <a:p>
            <a:r>
              <a:rPr lang="en-US" dirty="0" smtClean="0"/>
              <a:t>Through </a:t>
            </a:r>
            <a:r>
              <a:rPr lang="en-US" dirty="0"/>
              <a:t>observation of elements of form, write about a work of art in </a:t>
            </a:r>
            <a:r>
              <a:rPr lang="en-US" dirty="0" smtClean="0"/>
              <a:t>the Art </a:t>
            </a:r>
            <a:r>
              <a:rPr lang="en-US" dirty="0"/>
              <a:t>Museum representing a female saint or another woman in a religious context and consider how the artist conveys an idea about women and spirituality through the use of forms. </a:t>
            </a:r>
            <a:endParaRPr lang="en-US" dirty="0" smtClean="0"/>
          </a:p>
          <a:p>
            <a:r>
              <a:rPr lang="en-US" dirty="0" smtClean="0"/>
              <a:t>Be </a:t>
            </a:r>
            <a:r>
              <a:rPr lang="en-US" dirty="0"/>
              <a:t>sure to: </a:t>
            </a:r>
          </a:p>
          <a:p>
            <a:pPr lvl="1">
              <a:buFont typeface="Arial" charset="0"/>
              <a:buChar char="•"/>
            </a:pPr>
            <a:r>
              <a:rPr lang="en-US" dirty="0"/>
              <a:t>Organize your paper so that it follows a continuous argument;</a:t>
            </a:r>
          </a:p>
          <a:p>
            <a:pPr lvl="1">
              <a:buFont typeface="Arial" charset="0"/>
              <a:buChar char="•"/>
            </a:pPr>
            <a:r>
              <a:rPr lang="en-US" dirty="0"/>
              <a:t>Use visual evidence to make your points;</a:t>
            </a:r>
          </a:p>
          <a:p>
            <a:pPr lvl="1">
              <a:buFont typeface="Arial" charset="0"/>
              <a:buChar char="•"/>
            </a:pPr>
            <a:r>
              <a:rPr lang="en-US" dirty="0"/>
              <a:t>Write at least 2 versions, taking the first to the Writing Center.</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21</a:t>
            </a:fld>
            <a:endParaRPr lang="en-US" dirty="0"/>
          </a:p>
        </p:txBody>
      </p:sp>
    </p:spTree>
    <p:extLst>
      <p:ext uri="{BB962C8B-B14F-4D97-AF65-F5344CB8AC3E}">
        <p14:creationId xmlns:p14="http://schemas.microsoft.com/office/powerpoint/2010/main" val="2470120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support</a:t>
            </a:r>
            <a:endParaRPr lang="en-US" dirty="0"/>
          </a:p>
        </p:txBody>
      </p:sp>
      <p:sp>
        <p:nvSpPr>
          <p:cNvPr id="3" name="Content Placeholder 2"/>
          <p:cNvSpPr>
            <a:spLocks noGrp="1"/>
          </p:cNvSpPr>
          <p:nvPr>
            <p:ph idx="1"/>
          </p:nvPr>
        </p:nvSpPr>
        <p:spPr/>
        <p:txBody>
          <a:bodyPr>
            <a:normAutofit/>
          </a:bodyPr>
          <a:lstStyle/>
          <a:p>
            <a:pPr algn="ctr"/>
            <a:endParaRPr lang="en-US" sz="2800" dirty="0" smtClean="0"/>
          </a:p>
          <a:p>
            <a:pPr algn="ctr"/>
            <a:r>
              <a:rPr lang="en-US" sz="2800" dirty="0" smtClean="0"/>
              <a:t>Department of Learning Outcomes Assessment </a:t>
            </a:r>
          </a:p>
          <a:p>
            <a:pPr algn="ctr"/>
            <a:r>
              <a:rPr lang="en-US" sz="2800" dirty="0" smtClean="0"/>
              <a:t>814-863-8721</a:t>
            </a:r>
          </a:p>
          <a:p>
            <a:pPr algn="ctr"/>
            <a:r>
              <a:rPr lang="en-US" sz="2800" dirty="0" smtClean="0">
                <a:hlinkClick r:id="rId2"/>
              </a:rPr>
              <a:t>loa@psu.edu</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22</a:t>
            </a:fld>
            <a:endParaRPr lang="en-US" dirty="0"/>
          </a:p>
        </p:txBody>
      </p:sp>
    </p:spTree>
    <p:extLst>
      <p:ext uri="{BB962C8B-B14F-4D97-AF65-F5344CB8AC3E}">
        <p14:creationId xmlns:p14="http://schemas.microsoft.com/office/powerpoint/2010/main" val="2006922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extLst/>
          </p:nvPr>
        </p:nvGraphicFramePr>
        <p:xfrm>
          <a:off x="386807" y="674444"/>
          <a:ext cx="11310387" cy="5906720"/>
        </p:xfrm>
        <a:graphic>
          <a:graphicData uri="http://schemas.openxmlformats.org/drawingml/2006/table">
            <a:tbl>
              <a:tblPr firstRow="1" firstCol="1" bandRow="1">
                <a:tableStyleId>{5C22544A-7EE6-4342-B048-85BDC9FD1C3A}</a:tableStyleId>
              </a:tblPr>
              <a:tblGrid>
                <a:gridCol w="1997164"/>
                <a:gridCol w="4574969"/>
                <a:gridCol w="4738254"/>
              </a:tblGrid>
              <a:tr h="695949">
                <a:tc>
                  <a:txBody>
                    <a:bodyPr/>
                    <a:lstStyle/>
                    <a:p>
                      <a:pPr marL="0" marR="0" algn="ctr">
                        <a:spcBef>
                          <a:spcPts val="0"/>
                        </a:spcBef>
                        <a:spcAft>
                          <a:spcPts val="0"/>
                        </a:spcAft>
                      </a:pPr>
                      <a:r>
                        <a:rPr lang="en-US" sz="2400" dirty="0">
                          <a:effectLst/>
                        </a:rPr>
                        <a:t> Learning Objective</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Examples of Types of Assessment</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How to Measure</a:t>
                      </a:r>
                      <a:endParaRPr lang="en-US" sz="2400" dirty="0">
                        <a:effectLst/>
                        <a:latin typeface="Calibri" charset="0"/>
                        <a:ea typeface="Calibri" charset="0"/>
                        <a:cs typeface="Times New Roman" charset="0"/>
                      </a:endParaRPr>
                    </a:p>
                  </a:txBody>
                  <a:tcPr marL="9525" marR="9525" marT="9525" marB="9525" anchor="ctr"/>
                </a:tc>
              </a:tr>
              <a:tr h="1058643">
                <a:tc>
                  <a:txBody>
                    <a:bodyPr/>
                    <a:lstStyle/>
                    <a:p>
                      <a:pPr marL="0" marR="0">
                        <a:spcBef>
                          <a:spcPts val="0"/>
                        </a:spcBef>
                        <a:spcAft>
                          <a:spcPts val="0"/>
                        </a:spcAft>
                      </a:pPr>
                      <a:r>
                        <a:rPr lang="en-US" sz="2400" dirty="0" smtClean="0">
                          <a:effectLst/>
                        </a:rPr>
                        <a:t>Remember</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recall</a:t>
                      </a:r>
                    </a:p>
                    <a:p>
                      <a:pPr marL="342900" marR="0" lvl="0" indent="-342900">
                        <a:spcBef>
                          <a:spcPts val="75"/>
                        </a:spcBef>
                        <a:spcAft>
                          <a:spcPts val="0"/>
                        </a:spcAft>
                        <a:buSzPts val="1000"/>
                        <a:buFont typeface="Symbol" charset="2"/>
                        <a:buChar char=""/>
                        <a:tabLst>
                          <a:tab pos="457200" algn="l"/>
                        </a:tabLst>
                      </a:pPr>
                      <a:r>
                        <a:rPr lang="en-US" sz="2400" dirty="0">
                          <a:effectLst/>
                        </a:rPr>
                        <a:t>recognize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lvl="0" indent="-285750">
                        <a:spcBef>
                          <a:spcPts val="75"/>
                        </a:spcBef>
                        <a:spcAft>
                          <a:spcPts val="0"/>
                        </a:spcAft>
                        <a:buSzPts val="1000"/>
                        <a:buFont typeface="Symbol" charset="2"/>
                        <a:buChar char=""/>
                        <a:tabLst>
                          <a:tab pos="914400" algn="l"/>
                        </a:tabLst>
                      </a:pPr>
                      <a:endParaRPr lang="en-US" sz="2400" dirty="0">
                        <a:effectLst/>
                      </a:endParaRPr>
                    </a:p>
                    <a:p>
                      <a:pPr marL="285750" marR="0" lvl="0" indent="-285750">
                        <a:spcBef>
                          <a:spcPts val="75"/>
                        </a:spcBef>
                        <a:spcAft>
                          <a:spcPts val="0"/>
                        </a:spcAft>
                        <a:buSzPts val="1000"/>
                        <a:buFont typeface="Symbol" charset="2"/>
                        <a:buChar char=""/>
                        <a:tabLst>
                          <a:tab pos="914400" algn="l"/>
                        </a:tabLst>
                      </a:pPr>
                      <a:r>
                        <a:rPr lang="en-US" sz="2400" dirty="0">
                          <a:effectLst/>
                        </a:rPr>
                        <a:t>Multiple Choice items </a:t>
                      </a:r>
                      <a:endParaRPr lang="en-US" sz="2400" dirty="0" smtClean="0">
                        <a:effectLst/>
                      </a:endParaRPr>
                    </a:p>
                    <a:p>
                      <a:pPr marL="285750" marR="0" lvl="0" indent="-285750">
                        <a:spcBef>
                          <a:spcPts val="75"/>
                        </a:spcBef>
                        <a:spcAft>
                          <a:spcPts val="0"/>
                        </a:spcAft>
                        <a:buSzPts val="1000"/>
                        <a:buFont typeface="Symbol" charset="2"/>
                        <a:buChar char=""/>
                        <a:tabLst>
                          <a:tab pos="914400" algn="l"/>
                        </a:tabLst>
                      </a:pPr>
                      <a:r>
                        <a:rPr lang="en-US" sz="2400" dirty="0" smtClean="0">
                          <a:effectLst/>
                        </a:rPr>
                        <a:t>Reciting </a:t>
                      </a:r>
                      <a:r>
                        <a:rPr lang="en-US" sz="2400" dirty="0">
                          <a:effectLst/>
                        </a:rPr>
                        <a:t>(</a:t>
                      </a:r>
                      <a:r>
                        <a:rPr lang="en-US" sz="2400" dirty="0" smtClean="0">
                          <a:effectLst/>
                        </a:rPr>
                        <a:t>orally, </a:t>
                      </a:r>
                      <a:r>
                        <a:rPr lang="en-US" sz="2400" dirty="0">
                          <a:effectLst/>
                        </a:rPr>
                        <a:t>in writing)</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a:effectLst/>
                        </a:rPr>
                        <a:t>Accuracy – correct vs number of </a:t>
                      </a:r>
                      <a:r>
                        <a:rPr lang="en-US" sz="2400" dirty="0" smtClean="0">
                          <a:effectLst/>
                        </a:rPr>
                        <a:t>errors</a:t>
                      </a:r>
                      <a:endParaRPr lang="en-US" sz="2400" dirty="0">
                        <a:effectLst/>
                      </a:endParaRPr>
                    </a:p>
                  </a:txBody>
                  <a:tcPr marL="9525" marR="9525" marT="9525" marB="9525" anchor="ctr"/>
                </a:tc>
              </a:tr>
              <a:tr h="2007210">
                <a:tc>
                  <a:txBody>
                    <a:bodyPr/>
                    <a:lstStyle/>
                    <a:p>
                      <a:pPr marL="0" marR="0">
                        <a:spcBef>
                          <a:spcPts val="0"/>
                        </a:spcBef>
                        <a:spcAft>
                          <a:spcPts val="0"/>
                        </a:spcAft>
                      </a:pPr>
                      <a:r>
                        <a:rPr lang="en-US" sz="2400" dirty="0" smtClean="0">
                          <a:effectLst/>
                        </a:rPr>
                        <a:t>Comprehend</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interpret</a:t>
                      </a:r>
                    </a:p>
                    <a:p>
                      <a:pPr marL="342900" marR="0" lvl="0" indent="-342900">
                        <a:spcBef>
                          <a:spcPts val="75"/>
                        </a:spcBef>
                        <a:spcAft>
                          <a:spcPts val="0"/>
                        </a:spcAft>
                        <a:buSzPts val="1000"/>
                        <a:buFont typeface="Symbol" charset="2"/>
                        <a:buChar char=""/>
                        <a:tabLst>
                          <a:tab pos="457200" algn="l"/>
                        </a:tabLst>
                      </a:pPr>
                      <a:r>
                        <a:rPr lang="en-US" sz="2400" dirty="0">
                          <a:effectLst/>
                        </a:rPr>
                        <a:t>compare</a:t>
                      </a:r>
                    </a:p>
                    <a:p>
                      <a:pPr marL="342900" marR="0" lvl="0" indent="-342900">
                        <a:spcBef>
                          <a:spcPts val="75"/>
                        </a:spcBef>
                        <a:spcAft>
                          <a:spcPts val="0"/>
                        </a:spcAft>
                        <a:buSzPts val="1000"/>
                        <a:buFont typeface="Symbol" charset="2"/>
                        <a:buChar char=""/>
                        <a:tabLst>
                          <a:tab pos="457200" algn="l"/>
                        </a:tabLst>
                      </a:pPr>
                      <a:r>
                        <a:rPr lang="en-US" sz="2400" dirty="0">
                          <a:effectLst/>
                        </a:rPr>
                        <a:t>explain</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smtClean="0">
                          <a:effectLst/>
                        </a:rPr>
                        <a:t>Compare/ contrast 2</a:t>
                      </a:r>
                      <a:r>
                        <a:rPr lang="en-US" sz="2400" baseline="0" dirty="0" smtClean="0">
                          <a:effectLst/>
                        </a:rPr>
                        <a:t> </a:t>
                      </a:r>
                      <a:r>
                        <a:rPr lang="en-US" sz="2400" dirty="0" smtClean="0">
                          <a:effectLst/>
                        </a:rPr>
                        <a:t>theories</a:t>
                      </a:r>
                      <a:r>
                        <a:rPr lang="en-US" sz="2400" dirty="0">
                          <a:effectLst/>
                        </a:rPr>
                        <a:t>, events, processes, etc.</a:t>
                      </a:r>
                    </a:p>
                    <a:p>
                      <a:pPr marL="342900" marR="0" lvl="0" indent="-342900">
                        <a:spcBef>
                          <a:spcPts val="75"/>
                        </a:spcBef>
                        <a:spcAft>
                          <a:spcPts val="0"/>
                        </a:spcAft>
                        <a:buSzPts val="1000"/>
                        <a:buFont typeface="Symbol" charset="2"/>
                        <a:buChar char=""/>
                        <a:tabLst>
                          <a:tab pos="457200" algn="l"/>
                        </a:tabLst>
                      </a:pPr>
                      <a:r>
                        <a:rPr lang="en-US" sz="2400" dirty="0" smtClean="0">
                          <a:effectLst/>
                        </a:rPr>
                        <a:t>Identify examples </a:t>
                      </a:r>
                      <a:r>
                        <a:rPr lang="en-US" sz="2400" dirty="0">
                          <a:effectLst/>
                        </a:rPr>
                        <a:t>of a concept, principle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hlinkClick r:id="rId2" tooltip="rubrics"/>
                        </a:rPr>
                        <a:t>Scoring or performance rubrics</a:t>
                      </a:r>
                      <a:r>
                        <a:rPr lang="en-US" sz="2400" dirty="0">
                          <a:effectLst/>
                        </a:rPr>
                        <a:t> that identify critical components of the work and discriminates between differing levels of proficiency in addressing the components</a:t>
                      </a:r>
                      <a:endParaRPr lang="en-US" sz="2400" dirty="0">
                        <a:effectLst/>
                        <a:latin typeface="Calibri" charset="0"/>
                        <a:ea typeface="Calibri" charset="0"/>
                        <a:cs typeface="Times New Roman" charset="0"/>
                      </a:endParaRPr>
                    </a:p>
                  </a:txBody>
                  <a:tcPr marL="9525" marR="9525" marT="9525" marB="9525" anchor="ctr"/>
                </a:tc>
              </a:tr>
              <a:tr h="2007210">
                <a:tc>
                  <a:txBody>
                    <a:bodyPr/>
                    <a:lstStyle/>
                    <a:p>
                      <a:pPr marL="0" marR="0">
                        <a:spcBef>
                          <a:spcPts val="0"/>
                        </a:spcBef>
                        <a:spcAft>
                          <a:spcPts val="0"/>
                        </a:spcAft>
                      </a:pPr>
                      <a:r>
                        <a:rPr lang="en-US" sz="2400" dirty="0" smtClean="0">
                          <a:effectLst/>
                        </a:rPr>
                        <a:t>Apply</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execute</a:t>
                      </a:r>
                    </a:p>
                    <a:p>
                      <a:pPr marL="342900" marR="0" lvl="0" indent="-342900">
                        <a:spcBef>
                          <a:spcPts val="75"/>
                        </a:spcBef>
                        <a:spcAft>
                          <a:spcPts val="0"/>
                        </a:spcAft>
                        <a:buSzPts val="1000"/>
                        <a:buFont typeface="Symbol" charset="2"/>
                        <a:buChar char=""/>
                        <a:tabLst>
                          <a:tab pos="457200" algn="l"/>
                        </a:tabLst>
                      </a:pPr>
                      <a:r>
                        <a:rPr lang="en-US" sz="2400" dirty="0">
                          <a:effectLst/>
                        </a:rPr>
                        <a:t>implement</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Activities that require students to use procedures to solve or complete familiar or unfamiliar tasks.</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Accuracy scores, check lists</a:t>
                      </a:r>
                      <a:endParaRPr lang="en-US" sz="2400" dirty="0">
                        <a:effectLst/>
                        <a:latin typeface="Calibri" charset="0"/>
                        <a:ea typeface="Calibri" charset="0"/>
                        <a:cs typeface="Times New Roman" charset="0"/>
                      </a:endParaRPr>
                    </a:p>
                  </a:txBody>
                  <a:tcPr marL="9525" marR="9525" marT="9525" marB="9525" anchor="ctr"/>
                </a:tc>
              </a:tr>
            </a:tbl>
          </a:graphicData>
        </a:graphic>
      </p:graphicFrame>
      <p:sp>
        <p:nvSpPr>
          <p:cNvPr id="31" name="Rectangle 30"/>
          <p:cNvSpPr/>
          <p:nvPr/>
        </p:nvSpPr>
        <p:spPr>
          <a:xfrm>
            <a:off x="1551213" y="28113"/>
            <a:ext cx="8768443" cy="523220"/>
          </a:xfrm>
          <a:prstGeom prst="rect">
            <a:avLst/>
          </a:prstGeom>
        </p:spPr>
        <p:txBody>
          <a:bodyPr wrap="square">
            <a:spAutoFit/>
          </a:bodyPr>
          <a:lstStyle/>
          <a:p>
            <a:r>
              <a:rPr lang="en-US" sz="2800" b="1" dirty="0">
                <a:solidFill>
                  <a:prstClr val="black"/>
                </a:solidFill>
              </a:rPr>
              <a:t>A</a:t>
            </a:r>
            <a:r>
              <a:rPr lang="en-US" sz="2800" b="1" dirty="0" smtClean="0">
                <a:solidFill>
                  <a:prstClr val="black"/>
                </a:solidFill>
              </a:rPr>
              <a:t>ssessment methods: Lower order objectives</a:t>
            </a:r>
            <a:endParaRPr lang="en-US" sz="2800" b="1" dirty="0">
              <a:solidFill>
                <a:prstClr val="black"/>
              </a:solidFill>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870167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extLst/>
          </p:nvPr>
        </p:nvGraphicFramePr>
        <p:xfrm>
          <a:off x="386807" y="674444"/>
          <a:ext cx="11310387" cy="5906720"/>
        </p:xfrm>
        <a:graphic>
          <a:graphicData uri="http://schemas.openxmlformats.org/drawingml/2006/table">
            <a:tbl>
              <a:tblPr firstRow="1" firstCol="1" bandRow="1">
                <a:tableStyleId>{5C22544A-7EE6-4342-B048-85BDC9FD1C3A}</a:tableStyleId>
              </a:tblPr>
              <a:tblGrid>
                <a:gridCol w="1997164"/>
                <a:gridCol w="4574969"/>
                <a:gridCol w="4738254"/>
              </a:tblGrid>
              <a:tr h="695949">
                <a:tc>
                  <a:txBody>
                    <a:bodyPr/>
                    <a:lstStyle/>
                    <a:p>
                      <a:pPr marL="0" marR="0" algn="ctr">
                        <a:spcBef>
                          <a:spcPts val="0"/>
                        </a:spcBef>
                        <a:spcAft>
                          <a:spcPts val="0"/>
                        </a:spcAft>
                      </a:pPr>
                      <a:r>
                        <a:rPr lang="en-US" sz="2400" dirty="0">
                          <a:effectLst/>
                        </a:rPr>
                        <a:t> Learning Objective</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Examples of Types of Assessment</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How to Measure</a:t>
                      </a:r>
                      <a:endParaRPr lang="en-US" sz="2400" dirty="0">
                        <a:effectLst/>
                        <a:latin typeface="Calibri" charset="0"/>
                        <a:ea typeface="Calibri" charset="0"/>
                        <a:cs typeface="Times New Roman" charset="0"/>
                      </a:endParaRPr>
                    </a:p>
                  </a:txBody>
                  <a:tcPr marL="9525" marR="9525" marT="9525" marB="9525" anchor="ctr"/>
                </a:tc>
              </a:tr>
              <a:tr h="1058643">
                <a:tc>
                  <a:txBody>
                    <a:bodyPr/>
                    <a:lstStyle/>
                    <a:p>
                      <a:pPr marL="0" marR="0">
                        <a:spcBef>
                          <a:spcPts val="0"/>
                        </a:spcBef>
                        <a:spcAft>
                          <a:spcPts val="0"/>
                        </a:spcAft>
                      </a:pPr>
                      <a:r>
                        <a:rPr lang="en-US" sz="2400" dirty="0" smtClean="0">
                          <a:effectLst/>
                        </a:rPr>
                        <a:t>Remember</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recall</a:t>
                      </a:r>
                    </a:p>
                    <a:p>
                      <a:pPr marL="342900" marR="0" lvl="0" indent="-342900">
                        <a:spcBef>
                          <a:spcPts val="75"/>
                        </a:spcBef>
                        <a:spcAft>
                          <a:spcPts val="0"/>
                        </a:spcAft>
                        <a:buSzPts val="1000"/>
                        <a:buFont typeface="Symbol" charset="2"/>
                        <a:buChar char=""/>
                        <a:tabLst>
                          <a:tab pos="457200" algn="l"/>
                        </a:tabLst>
                      </a:pPr>
                      <a:r>
                        <a:rPr lang="en-US" sz="2400" dirty="0">
                          <a:effectLst/>
                        </a:rPr>
                        <a:t>recognize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lvl="0" indent="-285750">
                        <a:spcBef>
                          <a:spcPts val="75"/>
                        </a:spcBef>
                        <a:spcAft>
                          <a:spcPts val="0"/>
                        </a:spcAft>
                        <a:buSzPts val="1000"/>
                        <a:buFont typeface="Symbol" charset="2"/>
                        <a:buChar char=""/>
                        <a:tabLst>
                          <a:tab pos="914400" algn="l"/>
                        </a:tabLst>
                      </a:pPr>
                      <a:endParaRPr lang="en-US" sz="2400" dirty="0">
                        <a:effectLst/>
                      </a:endParaRPr>
                    </a:p>
                    <a:p>
                      <a:pPr marL="285750" marR="0" lvl="0" indent="-285750">
                        <a:spcBef>
                          <a:spcPts val="75"/>
                        </a:spcBef>
                        <a:spcAft>
                          <a:spcPts val="0"/>
                        </a:spcAft>
                        <a:buSzPts val="1000"/>
                        <a:buFont typeface="Symbol" charset="2"/>
                        <a:buChar char=""/>
                        <a:tabLst>
                          <a:tab pos="914400" algn="l"/>
                        </a:tabLst>
                      </a:pPr>
                      <a:r>
                        <a:rPr lang="en-US" sz="2400" dirty="0">
                          <a:effectLst/>
                        </a:rPr>
                        <a:t>Multiple Choice items </a:t>
                      </a:r>
                      <a:endParaRPr lang="en-US" sz="2400" dirty="0" smtClean="0">
                        <a:effectLst/>
                      </a:endParaRPr>
                    </a:p>
                    <a:p>
                      <a:pPr marL="285750" marR="0" lvl="0" indent="-285750">
                        <a:spcBef>
                          <a:spcPts val="75"/>
                        </a:spcBef>
                        <a:spcAft>
                          <a:spcPts val="0"/>
                        </a:spcAft>
                        <a:buSzPts val="1000"/>
                        <a:buFont typeface="Symbol" charset="2"/>
                        <a:buChar char=""/>
                        <a:tabLst>
                          <a:tab pos="914400" algn="l"/>
                        </a:tabLst>
                      </a:pPr>
                      <a:r>
                        <a:rPr lang="en-US" sz="2400" dirty="0" smtClean="0">
                          <a:effectLst/>
                        </a:rPr>
                        <a:t>Reciting </a:t>
                      </a:r>
                      <a:r>
                        <a:rPr lang="en-US" sz="2400" dirty="0">
                          <a:effectLst/>
                        </a:rPr>
                        <a:t>(</a:t>
                      </a:r>
                      <a:r>
                        <a:rPr lang="en-US" sz="2400" dirty="0" smtClean="0">
                          <a:effectLst/>
                        </a:rPr>
                        <a:t>orally, </a:t>
                      </a:r>
                      <a:r>
                        <a:rPr lang="en-US" sz="2400" dirty="0">
                          <a:effectLst/>
                        </a:rPr>
                        <a:t>in writing)</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a:effectLst/>
                        </a:rPr>
                        <a:t>Accuracy – correct vs number of </a:t>
                      </a:r>
                      <a:r>
                        <a:rPr lang="en-US" sz="2400" dirty="0" smtClean="0">
                          <a:effectLst/>
                        </a:rPr>
                        <a:t>errors</a:t>
                      </a:r>
                      <a:endParaRPr lang="en-US" sz="2400" dirty="0">
                        <a:effectLst/>
                      </a:endParaRPr>
                    </a:p>
                  </a:txBody>
                  <a:tcPr marL="9525" marR="9525" marT="9525" marB="9525" anchor="ctr"/>
                </a:tc>
              </a:tr>
              <a:tr h="2007210">
                <a:tc>
                  <a:txBody>
                    <a:bodyPr/>
                    <a:lstStyle/>
                    <a:p>
                      <a:pPr marL="0" marR="0">
                        <a:spcBef>
                          <a:spcPts val="0"/>
                        </a:spcBef>
                        <a:spcAft>
                          <a:spcPts val="0"/>
                        </a:spcAft>
                      </a:pPr>
                      <a:r>
                        <a:rPr lang="en-US" sz="2400" dirty="0" smtClean="0">
                          <a:effectLst/>
                        </a:rPr>
                        <a:t>Comprehend</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interpret</a:t>
                      </a:r>
                    </a:p>
                    <a:p>
                      <a:pPr marL="342900" marR="0" lvl="0" indent="-342900">
                        <a:spcBef>
                          <a:spcPts val="75"/>
                        </a:spcBef>
                        <a:spcAft>
                          <a:spcPts val="0"/>
                        </a:spcAft>
                        <a:buSzPts val="1000"/>
                        <a:buFont typeface="Symbol" charset="2"/>
                        <a:buChar char=""/>
                        <a:tabLst>
                          <a:tab pos="457200" algn="l"/>
                        </a:tabLst>
                      </a:pPr>
                      <a:r>
                        <a:rPr lang="en-US" sz="2400" dirty="0">
                          <a:effectLst/>
                        </a:rPr>
                        <a:t>compare</a:t>
                      </a:r>
                    </a:p>
                    <a:p>
                      <a:pPr marL="342900" marR="0" lvl="0" indent="-342900">
                        <a:spcBef>
                          <a:spcPts val="75"/>
                        </a:spcBef>
                        <a:spcAft>
                          <a:spcPts val="0"/>
                        </a:spcAft>
                        <a:buSzPts val="1000"/>
                        <a:buFont typeface="Symbol" charset="2"/>
                        <a:buChar char=""/>
                        <a:tabLst>
                          <a:tab pos="457200" algn="l"/>
                        </a:tabLst>
                      </a:pPr>
                      <a:r>
                        <a:rPr lang="en-US" sz="2400" dirty="0">
                          <a:effectLst/>
                        </a:rPr>
                        <a:t>explain</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smtClean="0">
                          <a:effectLst/>
                        </a:rPr>
                        <a:t>Compare/ contrast 2</a:t>
                      </a:r>
                      <a:r>
                        <a:rPr lang="en-US" sz="2400" baseline="0" dirty="0" smtClean="0">
                          <a:effectLst/>
                        </a:rPr>
                        <a:t> </a:t>
                      </a:r>
                      <a:r>
                        <a:rPr lang="en-US" sz="2400" dirty="0" smtClean="0">
                          <a:effectLst/>
                        </a:rPr>
                        <a:t>theories</a:t>
                      </a:r>
                      <a:r>
                        <a:rPr lang="en-US" sz="2400" dirty="0">
                          <a:effectLst/>
                        </a:rPr>
                        <a:t>, events, processes, etc.</a:t>
                      </a:r>
                    </a:p>
                    <a:p>
                      <a:pPr marL="342900" marR="0" lvl="0" indent="-342900">
                        <a:spcBef>
                          <a:spcPts val="75"/>
                        </a:spcBef>
                        <a:spcAft>
                          <a:spcPts val="0"/>
                        </a:spcAft>
                        <a:buSzPts val="1000"/>
                        <a:buFont typeface="Symbol" charset="2"/>
                        <a:buChar char=""/>
                        <a:tabLst>
                          <a:tab pos="457200" algn="l"/>
                        </a:tabLst>
                      </a:pPr>
                      <a:r>
                        <a:rPr lang="en-US" sz="2400" dirty="0" smtClean="0">
                          <a:effectLst/>
                        </a:rPr>
                        <a:t>Identify examples </a:t>
                      </a:r>
                      <a:r>
                        <a:rPr lang="en-US" sz="2400" dirty="0">
                          <a:effectLst/>
                        </a:rPr>
                        <a:t>of a concept, principle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hlinkClick r:id="rId2" tooltip="rubrics"/>
                        </a:rPr>
                        <a:t>Scoring or performance rubrics</a:t>
                      </a:r>
                      <a:r>
                        <a:rPr lang="en-US" sz="2400" dirty="0">
                          <a:effectLst/>
                        </a:rPr>
                        <a:t> that identify critical components of the work and discriminates between differing levels of proficiency in addressing the components</a:t>
                      </a:r>
                      <a:endParaRPr lang="en-US" sz="2400" dirty="0">
                        <a:effectLst/>
                        <a:latin typeface="Calibri" charset="0"/>
                        <a:ea typeface="Calibri" charset="0"/>
                        <a:cs typeface="Times New Roman" charset="0"/>
                      </a:endParaRPr>
                    </a:p>
                  </a:txBody>
                  <a:tcPr marL="9525" marR="9525" marT="9525" marB="9525" anchor="ctr"/>
                </a:tc>
              </a:tr>
              <a:tr h="2007210">
                <a:tc>
                  <a:txBody>
                    <a:bodyPr/>
                    <a:lstStyle/>
                    <a:p>
                      <a:pPr marL="0" marR="0">
                        <a:spcBef>
                          <a:spcPts val="0"/>
                        </a:spcBef>
                        <a:spcAft>
                          <a:spcPts val="0"/>
                        </a:spcAft>
                      </a:pPr>
                      <a:r>
                        <a:rPr lang="en-US" sz="2400" dirty="0" smtClean="0">
                          <a:effectLst/>
                        </a:rPr>
                        <a:t>Apply</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execute</a:t>
                      </a:r>
                    </a:p>
                    <a:p>
                      <a:pPr marL="342900" marR="0" lvl="0" indent="-342900">
                        <a:spcBef>
                          <a:spcPts val="75"/>
                        </a:spcBef>
                        <a:spcAft>
                          <a:spcPts val="0"/>
                        </a:spcAft>
                        <a:buSzPts val="1000"/>
                        <a:buFont typeface="Symbol" charset="2"/>
                        <a:buChar char=""/>
                        <a:tabLst>
                          <a:tab pos="457200" algn="l"/>
                        </a:tabLst>
                      </a:pPr>
                      <a:r>
                        <a:rPr lang="en-US" sz="2400" dirty="0">
                          <a:effectLst/>
                        </a:rPr>
                        <a:t>implement</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Activities that require students to use procedures to solve or complete familiar or unfamiliar tasks.</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Accuracy scores, check lists</a:t>
                      </a:r>
                      <a:endParaRPr lang="en-US" sz="2400" dirty="0">
                        <a:effectLst/>
                        <a:latin typeface="Calibri" charset="0"/>
                        <a:ea typeface="Calibri" charset="0"/>
                        <a:cs typeface="Times New Roman" charset="0"/>
                      </a:endParaRPr>
                    </a:p>
                  </a:txBody>
                  <a:tcPr marL="9525" marR="9525" marT="9525" marB="9525" anchor="ctr"/>
                </a:tc>
              </a:tr>
            </a:tbl>
          </a:graphicData>
        </a:graphic>
      </p:graphicFrame>
      <p:sp>
        <p:nvSpPr>
          <p:cNvPr id="31" name="Rectangle 30"/>
          <p:cNvSpPr/>
          <p:nvPr/>
        </p:nvSpPr>
        <p:spPr>
          <a:xfrm>
            <a:off x="1551213" y="28113"/>
            <a:ext cx="8768443" cy="523220"/>
          </a:xfrm>
          <a:prstGeom prst="rect">
            <a:avLst/>
          </a:prstGeom>
        </p:spPr>
        <p:txBody>
          <a:bodyPr wrap="square">
            <a:spAutoFit/>
          </a:bodyPr>
          <a:lstStyle/>
          <a:p>
            <a:r>
              <a:rPr lang="en-US" sz="2800" b="1" dirty="0">
                <a:solidFill>
                  <a:prstClr val="black"/>
                </a:solidFill>
              </a:rPr>
              <a:t>A</a:t>
            </a:r>
            <a:r>
              <a:rPr lang="en-US" sz="2800" b="1" dirty="0" smtClean="0">
                <a:solidFill>
                  <a:prstClr val="black"/>
                </a:solidFill>
              </a:rPr>
              <a:t>ssessment methods: Lower order objectives</a:t>
            </a:r>
            <a:endParaRPr lang="en-US" sz="2800" b="1" dirty="0">
              <a:solidFill>
                <a:prstClr val="black"/>
              </a:solidFill>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33337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Table 29"/>
          <p:cNvGraphicFramePr>
            <a:graphicFrameLocks noGrp="1"/>
          </p:cNvGraphicFramePr>
          <p:nvPr>
            <p:extLst/>
          </p:nvPr>
        </p:nvGraphicFramePr>
        <p:xfrm>
          <a:off x="386807" y="674444"/>
          <a:ext cx="11310387" cy="5906720"/>
        </p:xfrm>
        <a:graphic>
          <a:graphicData uri="http://schemas.openxmlformats.org/drawingml/2006/table">
            <a:tbl>
              <a:tblPr firstRow="1" firstCol="1" bandRow="1">
                <a:tableStyleId>{5C22544A-7EE6-4342-B048-85BDC9FD1C3A}</a:tableStyleId>
              </a:tblPr>
              <a:tblGrid>
                <a:gridCol w="1997164"/>
                <a:gridCol w="4574969"/>
                <a:gridCol w="4738254"/>
              </a:tblGrid>
              <a:tr h="695949">
                <a:tc>
                  <a:txBody>
                    <a:bodyPr/>
                    <a:lstStyle/>
                    <a:p>
                      <a:pPr marL="0" marR="0" algn="ctr">
                        <a:spcBef>
                          <a:spcPts val="0"/>
                        </a:spcBef>
                        <a:spcAft>
                          <a:spcPts val="0"/>
                        </a:spcAft>
                      </a:pPr>
                      <a:r>
                        <a:rPr lang="en-US" sz="2400" dirty="0">
                          <a:effectLst/>
                        </a:rPr>
                        <a:t> Learning Objective</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Examples of Types of Assessment</a:t>
                      </a:r>
                      <a:endParaRPr lang="en-US" sz="2400" dirty="0">
                        <a:effectLst/>
                        <a:latin typeface="Calibri" charset="0"/>
                        <a:ea typeface="Calibri" charset="0"/>
                        <a:cs typeface="Times New Roman" charset="0"/>
                      </a:endParaRPr>
                    </a:p>
                  </a:txBody>
                  <a:tcPr marL="9525" marR="9525" marT="9525" marB="9525" anchor="ctr"/>
                </a:tc>
                <a:tc>
                  <a:txBody>
                    <a:bodyPr/>
                    <a:lstStyle/>
                    <a:p>
                      <a:pPr marL="0" marR="0" algn="ctr">
                        <a:spcBef>
                          <a:spcPts val="0"/>
                        </a:spcBef>
                        <a:spcAft>
                          <a:spcPts val="0"/>
                        </a:spcAft>
                      </a:pPr>
                      <a:r>
                        <a:rPr lang="en-US" sz="2400" dirty="0">
                          <a:effectLst/>
                        </a:rPr>
                        <a:t>How to Measure</a:t>
                      </a:r>
                      <a:endParaRPr lang="en-US" sz="2400" dirty="0">
                        <a:effectLst/>
                        <a:latin typeface="Calibri" charset="0"/>
                        <a:ea typeface="Calibri" charset="0"/>
                        <a:cs typeface="Times New Roman" charset="0"/>
                      </a:endParaRPr>
                    </a:p>
                  </a:txBody>
                  <a:tcPr marL="9525" marR="9525" marT="9525" marB="9525" anchor="ctr"/>
                </a:tc>
              </a:tr>
              <a:tr h="1058643">
                <a:tc>
                  <a:txBody>
                    <a:bodyPr/>
                    <a:lstStyle/>
                    <a:p>
                      <a:pPr marL="0" marR="0">
                        <a:spcBef>
                          <a:spcPts val="0"/>
                        </a:spcBef>
                        <a:spcAft>
                          <a:spcPts val="0"/>
                        </a:spcAft>
                      </a:pPr>
                      <a:r>
                        <a:rPr lang="en-US" sz="2400" dirty="0" smtClean="0">
                          <a:effectLst/>
                        </a:rPr>
                        <a:t>Remember</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recall</a:t>
                      </a:r>
                    </a:p>
                    <a:p>
                      <a:pPr marL="342900" marR="0" lvl="0" indent="-342900">
                        <a:spcBef>
                          <a:spcPts val="75"/>
                        </a:spcBef>
                        <a:spcAft>
                          <a:spcPts val="0"/>
                        </a:spcAft>
                        <a:buSzPts val="1000"/>
                        <a:buFont typeface="Symbol" charset="2"/>
                        <a:buChar char=""/>
                        <a:tabLst>
                          <a:tab pos="457200" algn="l"/>
                        </a:tabLst>
                      </a:pPr>
                      <a:r>
                        <a:rPr lang="en-US" sz="2400" dirty="0">
                          <a:effectLst/>
                        </a:rPr>
                        <a:t>recognize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lvl="0" indent="-285750">
                        <a:spcBef>
                          <a:spcPts val="75"/>
                        </a:spcBef>
                        <a:spcAft>
                          <a:spcPts val="0"/>
                        </a:spcAft>
                        <a:buSzPts val="1000"/>
                        <a:buFont typeface="Symbol" charset="2"/>
                        <a:buChar char=""/>
                        <a:tabLst>
                          <a:tab pos="914400" algn="l"/>
                        </a:tabLst>
                      </a:pPr>
                      <a:endParaRPr lang="en-US" sz="2400" dirty="0">
                        <a:effectLst/>
                      </a:endParaRPr>
                    </a:p>
                    <a:p>
                      <a:pPr marL="285750" marR="0" lvl="0" indent="-285750">
                        <a:spcBef>
                          <a:spcPts val="75"/>
                        </a:spcBef>
                        <a:spcAft>
                          <a:spcPts val="0"/>
                        </a:spcAft>
                        <a:buSzPts val="1000"/>
                        <a:buFont typeface="Symbol" charset="2"/>
                        <a:buChar char=""/>
                        <a:tabLst>
                          <a:tab pos="914400" algn="l"/>
                        </a:tabLst>
                      </a:pPr>
                      <a:r>
                        <a:rPr lang="en-US" sz="2400" dirty="0">
                          <a:effectLst/>
                        </a:rPr>
                        <a:t>Multiple Choice items </a:t>
                      </a:r>
                      <a:endParaRPr lang="en-US" sz="2400" dirty="0" smtClean="0">
                        <a:effectLst/>
                      </a:endParaRPr>
                    </a:p>
                    <a:p>
                      <a:pPr marL="285750" marR="0" lvl="0" indent="-285750">
                        <a:spcBef>
                          <a:spcPts val="75"/>
                        </a:spcBef>
                        <a:spcAft>
                          <a:spcPts val="0"/>
                        </a:spcAft>
                        <a:buSzPts val="1000"/>
                        <a:buFont typeface="Symbol" charset="2"/>
                        <a:buChar char=""/>
                        <a:tabLst>
                          <a:tab pos="914400" algn="l"/>
                        </a:tabLst>
                      </a:pPr>
                      <a:r>
                        <a:rPr lang="en-US" sz="2400" dirty="0" smtClean="0">
                          <a:effectLst/>
                        </a:rPr>
                        <a:t>Reciting </a:t>
                      </a:r>
                      <a:r>
                        <a:rPr lang="en-US" sz="2400" dirty="0">
                          <a:effectLst/>
                        </a:rPr>
                        <a:t>(</a:t>
                      </a:r>
                      <a:r>
                        <a:rPr lang="en-US" sz="2400" dirty="0" smtClean="0">
                          <a:effectLst/>
                        </a:rPr>
                        <a:t>orally, </a:t>
                      </a:r>
                      <a:r>
                        <a:rPr lang="en-US" sz="2400" dirty="0">
                          <a:effectLst/>
                        </a:rPr>
                        <a:t>in writing)</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a:effectLst/>
                        </a:rPr>
                        <a:t>Accuracy – correct vs number of </a:t>
                      </a:r>
                      <a:r>
                        <a:rPr lang="en-US" sz="2400" dirty="0" smtClean="0">
                          <a:effectLst/>
                        </a:rPr>
                        <a:t>errors</a:t>
                      </a:r>
                      <a:endParaRPr lang="en-US" sz="2400" dirty="0">
                        <a:effectLst/>
                      </a:endParaRPr>
                    </a:p>
                  </a:txBody>
                  <a:tcPr marL="9525" marR="9525" marT="9525" marB="9525" anchor="ctr"/>
                </a:tc>
              </a:tr>
              <a:tr h="2007210">
                <a:tc>
                  <a:txBody>
                    <a:bodyPr/>
                    <a:lstStyle/>
                    <a:p>
                      <a:pPr marL="0" marR="0">
                        <a:spcBef>
                          <a:spcPts val="0"/>
                        </a:spcBef>
                        <a:spcAft>
                          <a:spcPts val="0"/>
                        </a:spcAft>
                      </a:pPr>
                      <a:r>
                        <a:rPr lang="en-US" sz="2400" dirty="0" smtClean="0">
                          <a:effectLst/>
                        </a:rPr>
                        <a:t>Comprehend</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interpret</a:t>
                      </a:r>
                    </a:p>
                    <a:p>
                      <a:pPr marL="342900" marR="0" lvl="0" indent="-342900">
                        <a:spcBef>
                          <a:spcPts val="75"/>
                        </a:spcBef>
                        <a:spcAft>
                          <a:spcPts val="0"/>
                        </a:spcAft>
                        <a:buSzPts val="1000"/>
                        <a:buFont typeface="Symbol" charset="2"/>
                        <a:buChar char=""/>
                        <a:tabLst>
                          <a:tab pos="457200" algn="l"/>
                        </a:tabLst>
                      </a:pPr>
                      <a:r>
                        <a:rPr lang="en-US" sz="2400" dirty="0">
                          <a:effectLst/>
                        </a:rPr>
                        <a:t>compare</a:t>
                      </a:r>
                    </a:p>
                    <a:p>
                      <a:pPr marL="342900" marR="0" lvl="0" indent="-342900">
                        <a:spcBef>
                          <a:spcPts val="75"/>
                        </a:spcBef>
                        <a:spcAft>
                          <a:spcPts val="0"/>
                        </a:spcAft>
                        <a:buSzPts val="1000"/>
                        <a:buFont typeface="Symbol" charset="2"/>
                        <a:buChar char=""/>
                        <a:tabLst>
                          <a:tab pos="457200" algn="l"/>
                        </a:tabLst>
                      </a:pPr>
                      <a:r>
                        <a:rPr lang="en-US" sz="2400" dirty="0">
                          <a:effectLst/>
                        </a:rPr>
                        <a:t>explain</a:t>
                      </a:r>
                      <a:endParaRPr lang="en-US" sz="2400" dirty="0">
                        <a:effectLst/>
                        <a:latin typeface="Calibri" charset="0"/>
                        <a:ea typeface="Calibri" charset="0"/>
                        <a:cs typeface="Times New Roman" charset="0"/>
                      </a:endParaRPr>
                    </a:p>
                  </a:txBody>
                  <a:tcPr marL="9525" marR="9525" marT="9525" marB="9525" anchor="ctr"/>
                </a:tc>
                <a:tc>
                  <a:txBody>
                    <a:bodyPr/>
                    <a:lstStyle/>
                    <a:p>
                      <a:pPr marL="342900" marR="0" lvl="0" indent="-342900">
                        <a:spcBef>
                          <a:spcPts val="75"/>
                        </a:spcBef>
                        <a:spcAft>
                          <a:spcPts val="0"/>
                        </a:spcAft>
                        <a:buSzPts val="1000"/>
                        <a:buFont typeface="Symbol" charset="2"/>
                        <a:buChar char=""/>
                        <a:tabLst>
                          <a:tab pos="457200" algn="l"/>
                        </a:tabLst>
                      </a:pPr>
                      <a:r>
                        <a:rPr lang="en-US" sz="2400" dirty="0" smtClean="0">
                          <a:effectLst/>
                        </a:rPr>
                        <a:t>Compare/ contrast 2</a:t>
                      </a:r>
                      <a:r>
                        <a:rPr lang="en-US" sz="2400" baseline="0" dirty="0" smtClean="0">
                          <a:effectLst/>
                        </a:rPr>
                        <a:t> </a:t>
                      </a:r>
                      <a:r>
                        <a:rPr lang="en-US" sz="2400" dirty="0" smtClean="0">
                          <a:effectLst/>
                        </a:rPr>
                        <a:t>theories</a:t>
                      </a:r>
                      <a:r>
                        <a:rPr lang="en-US" sz="2400" dirty="0">
                          <a:effectLst/>
                        </a:rPr>
                        <a:t>, events, processes, etc.</a:t>
                      </a:r>
                    </a:p>
                    <a:p>
                      <a:pPr marL="342900" marR="0" lvl="0" indent="-342900">
                        <a:spcBef>
                          <a:spcPts val="75"/>
                        </a:spcBef>
                        <a:spcAft>
                          <a:spcPts val="0"/>
                        </a:spcAft>
                        <a:buSzPts val="1000"/>
                        <a:buFont typeface="Symbol" charset="2"/>
                        <a:buChar char=""/>
                        <a:tabLst>
                          <a:tab pos="457200" algn="l"/>
                        </a:tabLst>
                      </a:pPr>
                      <a:r>
                        <a:rPr lang="en-US" sz="2400" dirty="0" smtClean="0">
                          <a:effectLst/>
                        </a:rPr>
                        <a:t>Identify examples </a:t>
                      </a:r>
                      <a:r>
                        <a:rPr lang="en-US" sz="2400" dirty="0">
                          <a:effectLst/>
                        </a:rPr>
                        <a:t>of a concept, principle</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hlinkClick r:id="rId2" tooltip="rubrics"/>
                        </a:rPr>
                        <a:t>Scoring or performance rubrics</a:t>
                      </a:r>
                      <a:r>
                        <a:rPr lang="en-US" sz="2400" dirty="0">
                          <a:effectLst/>
                        </a:rPr>
                        <a:t> that identify critical components of the work and discriminates between differing levels of proficiency in addressing the components</a:t>
                      </a:r>
                      <a:endParaRPr lang="en-US" sz="2400" dirty="0">
                        <a:effectLst/>
                        <a:latin typeface="Calibri" charset="0"/>
                        <a:ea typeface="Calibri" charset="0"/>
                        <a:cs typeface="Times New Roman" charset="0"/>
                      </a:endParaRPr>
                    </a:p>
                  </a:txBody>
                  <a:tcPr marL="9525" marR="9525" marT="9525" marB="9525" anchor="ctr"/>
                </a:tc>
              </a:tr>
              <a:tr h="2007210">
                <a:tc>
                  <a:txBody>
                    <a:bodyPr/>
                    <a:lstStyle/>
                    <a:p>
                      <a:pPr marL="0" marR="0">
                        <a:spcBef>
                          <a:spcPts val="0"/>
                        </a:spcBef>
                        <a:spcAft>
                          <a:spcPts val="0"/>
                        </a:spcAft>
                      </a:pPr>
                      <a:r>
                        <a:rPr lang="en-US" sz="2400" dirty="0" smtClean="0">
                          <a:effectLst/>
                        </a:rPr>
                        <a:t>Apply</a:t>
                      </a:r>
                      <a:endParaRPr lang="en-US" sz="2400" dirty="0">
                        <a:effectLst/>
                      </a:endParaRPr>
                    </a:p>
                    <a:p>
                      <a:pPr marL="342900" marR="0" lvl="0" indent="-342900">
                        <a:spcBef>
                          <a:spcPts val="75"/>
                        </a:spcBef>
                        <a:spcAft>
                          <a:spcPts val="0"/>
                        </a:spcAft>
                        <a:buSzPts val="1000"/>
                        <a:buFont typeface="Symbol" charset="2"/>
                        <a:buChar char=""/>
                        <a:tabLst>
                          <a:tab pos="457200" algn="l"/>
                        </a:tabLst>
                      </a:pPr>
                      <a:r>
                        <a:rPr lang="en-US" sz="2400" dirty="0">
                          <a:effectLst/>
                        </a:rPr>
                        <a:t>execute</a:t>
                      </a:r>
                    </a:p>
                    <a:p>
                      <a:pPr marL="342900" marR="0" lvl="0" indent="-342900">
                        <a:spcBef>
                          <a:spcPts val="75"/>
                        </a:spcBef>
                        <a:spcAft>
                          <a:spcPts val="0"/>
                        </a:spcAft>
                        <a:buSzPts val="1000"/>
                        <a:buFont typeface="Symbol" charset="2"/>
                        <a:buChar char=""/>
                        <a:tabLst>
                          <a:tab pos="457200" algn="l"/>
                        </a:tabLst>
                      </a:pPr>
                      <a:r>
                        <a:rPr lang="en-US" sz="2400" dirty="0">
                          <a:effectLst/>
                        </a:rPr>
                        <a:t>implement</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Activities that require students to use procedures to solve or complete familiar or unfamiliar tasks.</a:t>
                      </a:r>
                      <a:endParaRPr lang="en-US" sz="2400" dirty="0">
                        <a:effectLst/>
                        <a:latin typeface="Calibri" charset="0"/>
                        <a:ea typeface="Calibri" charset="0"/>
                        <a:cs typeface="Times New Roman" charset="0"/>
                      </a:endParaRPr>
                    </a:p>
                  </a:txBody>
                  <a:tcPr marL="9525" marR="9525" marT="9525" marB="9525" anchor="ctr"/>
                </a:tc>
                <a:tc>
                  <a:txBody>
                    <a:bodyPr/>
                    <a:lstStyle/>
                    <a:p>
                      <a:pPr marL="285750" marR="0" indent="-285750">
                        <a:spcBef>
                          <a:spcPts val="0"/>
                        </a:spcBef>
                        <a:spcAft>
                          <a:spcPts val="0"/>
                        </a:spcAft>
                        <a:buFont typeface="Arial" charset="0"/>
                        <a:buChar char="•"/>
                      </a:pPr>
                      <a:r>
                        <a:rPr lang="en-US" sz="2400" dirty="0">
                          <a:effectLst/>
                        </a:rPr>
                        <a:t>Accuracy scores, check lists</a:t>
                      </a:r>
                      <a:endParaRPr lang="en-US" sz="2400" dirty="0">
                        <a:effectLst/>
                        <a:latin typeface="Calibri" charset="0"/>
                        <a:ea typeface="Calibri" charset="0"/>
                        <a:cs typeface="Times New Roman" charset="0"/>
                      </a:endParaRPr>
                    </a:p>
                  </a:txBody>
                  <a:tcPr marL="9525" marR="9525" marT="9525" marB="9525" anchor="ctr"/>
                </a:tc>
              </a:tr>
            </a:tbl>
          </a:graphicData>
        </a:graphic>
      </p:graphicFrame>
      <p:sp>
        <p:nvSpPr>
          <p:cNvPr id="31" name="Rectangle 30"/>
          <p:cNvSpPr/>
          <p:nvPr/>
        </p:nvSpPr>
        <p:spPr>
          <a:xfrm>
            <a:off x="1551213" y="28113"/>
            <a:ext cx="8768443" cy="523220"/>
          </a:xfrm>
          <a:prstGeom prst="rect">
            <a:avLst/>
          </a:prstGeom>
        </p:spPr>
        <p:txBody>
          <a:bodyPr wrap="square">
            <a:spAutoFit/>
          </a:bodyPr>
          <a:lstStyle/>
          <a:p>
            <a:r>
              <a:rPr lang="en-US" sz="2800" b="1" dirty="0">
                <a:solidFill>
                  <a:prstClr val="black"/>
                </a:solidFill>
              </a:rPr>
              <a:t>A</a:t>
            </a:r>
            <a:r>
              <a:rPr lang="en-US" sz="2800" b="1" dirty="0" smtClean="0">
                <a:solidFill>
                  <a:prstClr val="black"/>
                </a:solidFill>
              </a:rPr>
              <a:t>ssessment methods: Lower order objectives</a:t>
            </a:r>
            <a:endParaRPr lang="en-US" sz="2800" b="1" dirty="0">
              <a:solidFill>
                <a:prstClr val="black"/>
              </a:solidFill>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076997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Studies requirement </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p>
          <a:p>
            <a:r>
              <a:rPr lang="en-US" sz="2800" dirty="0" smtClean="0"/>
              <a:t>Senate report:</a:t>
            </a:r>
          </a:p>
          <a:p>
            <a:r>
              <a:rPr lang="en-US" sz="2800" dirty="0"/>
              <a:t> </a:t>
            </a:r>
            <a:r>
              <a:rPr lang="en-US" sz="2800" dirty="0" smtClean="0"/>
              <a:t>”…aim </a:t>
            </a:r>
            <a:r>
              <a:rPr lang="en-US" sz="2800" dirty="0"/>
              <a:t>to advance the student’s ability to </a:t>
            </a:r>
            <a:endParaRPr lang="en-US" sz="2800" dirty="0" smtClean="0"/>
          </a:p>
          <a:p>
            <a:pPr lvl="1"/>
            <a:r>
              <a:rPr lang="en-US" sz="2800" b="1" dirty="0" smtClean="0"/>
              <a:t>comprehend </a:t>
            </a:r>
            <a:r>
              <a:rPr lang="en-US" sz="2800" b="1" dirty="0"/>
              <a:t>things from multiple perspectives</a:t>
            </a:r>
            <a:r>
              <a:rPr lang="en-US" sz="2800" dirty="0"/>
              <a:t>, </a:t>
            </a:r>
            <a:r>
              <a:rPr lang="en-US" sz="2800" b="1" dirty="0"/>
              <a:t>to see connections, </a:t>
            </a:r>
            <a:r>
              <a:rPr lang="en-US" sz="2800" b="1" dirty="0" smtClean="0"/>
              <a:t> </a:t>
            </a:r>
          </a:p>
          <a:p>
            <a:pPr lvl="1"/>
            <a:endParaRPr lang="en-US" sz="2800" b="1" dirty="0" smtClean="0"/>
          </a:p>
          <a:p>
            <a:pPr lvl="1"/>
            <a:r>
              <a:rPr lang="en-US" sz="2800" b="1" dirty="0" smtClean="0"/>
              <a:t>grasp </a:t>
            </a:r>
            <a:r>
              <a:rPr lang="en-US" sz="2800" b="1" dirty="0"/>
              <a:t>the concept that one must employ different modes of thinking, different epistemologies to understand more adequately the nature of things;</a:t>
            </a:r>
            <a:r>
              <a:rPr lang="en-US" sz="2800" dirty="0"/>
              <a:t> </a:t>
            </a:r>
            <a:r>
              <a:rPr lang="en-US" sz="2800" dirty="0" smtClean="0"/>
              <a:t> </a:t>
            </a:r>
          </a:p>
          <a:p>
            <a:r>
              <a:rPr lang="en-US" sz="2800" dirty="0" smtClean="0"/>
              <a:t> </a:t>
            </a:r>
            <a:endParaRPr lang="en-US" sz="2800"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2037012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Studies: Linked Courses </a:t>
            </a:r>
            <a:endParaRPr lang="en-US" dirty="0"/>
          </a:p>
        </p:txBody>
      </p:sp>
      <p:sp>
        <p:nvSpPr>
          <p:cNvPr id="3" name="Content Placeholder 2"/>
          <p:cNvSpPr>
            <a:spLocks noGrp="1"/>
          </p:cNvSpPr>
          <p:nvPr>
            <p:ph idx="1"/>
          </p:nvPr>
        </p:nvSpPr>
        <p:spPr/>
        <p:txBody>
          <a:bodyPr>
            <a:normAutofit lnSpcReduction="10000"/>
          </a:bodyPr>
          <a:lstStyle/>
          <a:p>
            <a:r>
              <a:rPr lang="en-US" dirty="0" smtClean="0"/>
              <a:t>Linked courses proposal:</a:t>
            </a:r>
          </a:p>
          <a:p>
            <a:pPr fontAlgn="base">
              <a:buFont typeface="Wingdings" panose="05000000000000000000" pitchFamily="2" charset="2"/>
              <a:buChar char="§"/>
            </a:pPr>
            <a:r>
              <a:rPr lang="en-US" dirty="0"/>
              <a:t>Explain how the intellectual frameworks and methodologies of each course’s Knowledge Domain will be explicitly addressed in the course and practiced by the students.</a:t>
            </a:r>
          </a:p>
          <a:p>
            <a:pPr fontAlgn="base">
              <a:buFont typeface="Wingdings" panose="05000000000000000000" pitchFamily="2" charset="2"/>
              <a:buChar char="§"/>
            </a:pPr>
            <a:r>
              <a:rPr lang="en-US" dirty="0"/>
              <a:t>Explain how the courses in the Linkage will be linked with each other. It is anticipated that courses will usually be linked by subject matter, but they should additionally be linked by some purposeful component that </a:t>
            </a:r>
            <a:r>
              <a:rPr lang="en-US" sz="2800" b="1" u="sng" dirty="0">
                <a:solidFill>
                  <a:schemeClr val="accent1">
                    <a:lumMod val="75000"/>
                  </a:schemeClr>
                </a:solidFill>
              </a:rPr>
              <a:t>provides opportunities for students to experience and practice integrative thinking across Knowledge Domains. </a:t>
            </a:r>
          </a:p>
          <a:p>
            <a:pPr>
              <a:buFont typeface="Wingdings" panose="05000000000000000000" pitchFamily="2" charset="2"/>
              <a:buChar char="§"/>
            </a:pPr>
            <a:r>
              <a:rPr lang="en-US" dirty="0"/>
              <a:t>Describe the assessments that will be used to determine students’ ability to apply integrative thinking.</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312418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Studies: Inter-Domain Course</a:t>
            </a:r>
            <a:endParaRPr lang="en-US" dirty="0"/>
          </a:p>
        </p:txBody>
      </p:sp>
      <p:sp>
        <p:nvSpPr>
          <p:cNvPr id="3" name="Content Placeholder 2"/>
          <p:cNvSpPr>
            <a:spLocks noGrp="1"/>
          </p:cNvSpPr>
          <p:nvPr>
            <p:ph idx="1"/>
          </p:nvPr>
        </p:nvSpPr>
        <p:spPr/>
        <p:txBody>
          <a:bodyPr>
            <a:normAutofit lnSpcReduction="10000"/>
          </a:bodyPr>
          <a:lstStyle/>
          <a:p>
            <a:r>
              <a:rPr lang="en-US" dirty="0" smtClean="0"/>
              <a:t>Inter-Domain course proposal:</a:t>
            </a:r>
          </a:p>
          <a:p>
            <a:pPr fontAlgn="base">
              <a:buFont typeface="Wingdings" panose="05000000000000000000" pitchFamily="2" charset="2"/>
              <a:buChar char="§"/>
            </a:pPr>
            <a:r>
              <a:rPr lang="en-US" dirty="0"/>
              <a:t>Explain how the intellectual frameworks and methodologies of the two Knowledge Domains will be explicitly addressed in the course and practiced by the students.</a:t>
            </a:r>
          </a:p>
          <a:p>
            <a:pPr fontAlgn="base">
              <a:buFont typeface="Wingdings" panose="05000000000000000000" pitchFamily="2" charset="2"/>
              <a:buChar char="§"/>
            </a:pPr>
            <a:r>
              <a:rPr lang="en-US" dirty="0"/>
              <a:t>Demonstrate that each of the two domains will receive approximately equal attention, providing evidence from course topics, assignments, or other course components, and that </a:t>
            </a:r>
            <a:r>
              <a:rPr lang="en-US" sz="2800" b="1" u="sng" dirty="0">
                <a:solidFill>
                  <a:schemeClr val="accent1">
                    <a:lumMod val="75000"/>
                  </a:schemeClr>
                </a:solidFill>
              </a:rPr>
              <a:t>provides opportunities for students to experience and practice integrative thinking across Knowledge Domains. </a:t>
            </a:r>
            <a:endParaRPr lang="en-US" sz="2800" dirty="0">
              <a:solidFill>
                <a:schemeClr val="accent1">
                  <a:lumMod val="75000"/>
                </a:schemeClr>
              </a:solidFill>
            </a:endParaRPr>
          </a:p>
          <a:p>
            <a:pPr>
              <a:buFont typeface="Wingdings" panose="05000000000000000000" pitchFamily="2" charset="2"/>
              <a:buChar char="§"/>
            </a:pPr>
            <a:r>
              <a:rPr lang="en-US" dirty="0"/>
              <a:t>Describe the assessments that will be used to determine students’ ability to apply integrative thinking.</a:t>
            </a:r>
          </a:p>
          <a:p>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2428277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lnSpc>
                <a:spcPct val="85000"/>
              </a:lnSpc>
              <a:spcBef>
                <a:spcPct val="0"/>
              </a:spcBef>
            </a:pPr>
            <a:r>
              <a:rPr lang="en-US" sz="2800" dirty="0" smtClean="0"/>
              <a:t>Rationale for integrative studies: Student learning goals </a:t>
            </a:r>
            <a:br>
              <a:rPr lang="en-US" sz="2800" dirty="0" smtClean="0"/>
            </a:br>
            <a:endParaRPr lang="en-US" dirty="0"/>
          </a:p>
        </p:txBody>
      </p:sp>
      <p:sp>
        <p:nvSpPr>
          <p:cNvPr id="3" name="Content Placeholder 2"/>
          <p:cNvSpPr>
            <a:spLocks noGrp="1"/>
          </p:cNvSpPr>
          <p:nvPr>
            <p:ph idx="1"/>
          </p:nvPr>
        </p:nvSpPr>
        <p:spPr>
          <a:xfrm>
            <a:off x="908593" y="1645920"/>
            <a:ext cx="10543177" cy="4023360"/>
          </a:xfrm>
        </p:spPr>
        <p:txBody>
          <a:bodyPr>
            <a:normAutofit/>
          </a:bodyPr>
          <a:lstStyle/>
          <a:p>
            <a:pPr lvl="1"/>
            <a:r>
              <a:rPr lang="en-US" sz="2800" b="1" dirty="0" smtClean="0"/>
              <a:t>In course:</a:t>
            </a:r>
          </a:p>
          <a:p>
            <a:pPr lvl="2"/>
            <a:r>
              <a:rPr lang="en-US" sz="2400" b="1" dirty="0" smtClean="0">
                <a:solidFill>
                  <a:schemeClr val="accent1">
                    <a:lumMod val="75000"/>
                  </a:schemeClr>
                </a:solidFill>
              </a:rPr>
              <a:t>Broaden </a:t>
            </a:r>
            <a:r>
              <a:rPr lang="en-US" sz="2400" b="1" dirty="0">
                <a:solidFill>
                  <a:schemeClr val="accent1">
                    <a:lumMod val="75000"/>
                  </a:schemeClr>
                </a:solidFill>
              </a:rPr>
              <a:t>perspectives </a:t>
            </a:r>
            <a:r>
              <a:rPr lang="en-US" sz="2400" dirty="0"/>
              <a:t>of students who major in single disciplinary domains by integration of disciplinary domains in understanding phenomena and events</a:t>
            </a:r>
          </a:p>
          <a:p>
            <a:pPr lvl="2"/>
            <a:endParaRPr lang="en-US" sz="2400" b="1" dirty="0" smtClean="0"/>
          </a:p>
          <a:p>
            <a:pPr lvl="2"/>
            <a:r>
              <a:rPr lang="en-US" sz="2400" b="1" dirty="0" smtClean="0">
                <a:solidFill>
                  <a:schemeClr val="accent1">
                    <a:lumMod val="75000"/>
                  </a:schemeClr>
                </a:solidFill>
              </a:rPr>
              <a:t>Enable </a:t>
            </a:r>
            <a:r>
              <a:rPr lang="en-US" sz="2400" b="1" dirty="0">
                <a:solidFill>
                  <a:schemeClr val="accent1">
                    <a:lumMod val="75000"/>
                  </a:schemeClr>
                </a:solidFill>
              </a:rPr>
              <a:t>students to practice utilizing tools of analysis</a:t>
            </a:r>
            <a:r>
              <a:rPr lang="en-US" sz="2400" b="1" dirty="0"/>
              <a:t> </a:t>
            </a:r>
            <a:r>
              <a:rPr lang="en-US" sz="2400" dirty="0"/>
              <a:t>of each perspective in understanding phenomena and events</a:t>
            </a:r>
          </a:p>
          <a:p>
            <a:pPr lvl="1"/>
            <a:r>
              <a:rPr lang="en-US" sz="2800" b="1" dirty="0" smtClean="0"/>
              <a:t>Long view:</a:t>
            </a:r>
          </a:p>
          <a:p>
            <a:pPr lvl="2"/>
            <a:r>
              <a:rPr lang="en-US" sz="2400" b="1" dirty="0" smtClean="0"/>
              <a:t>Support </a:t>
            </a:r>
            <a:r>
              <a:rPr lang="en-US" sz="2400" b="1" dirty="0"/>
              <a:t>student ability to utilize integrative perspectives and tools for further action or study </a:t>
            </a:r>
            <a:r>
              <a:rPr lang="en-US" sz="2400" dirty="0"/>
              <a:t>in their discipline or in other non-major activity</a:t>
            </a:r>
          </a:p>
          <a:p>
            <a:endParaRPr lang="en-US" dirty="0"/>
          </a:p>
        </p:txBody>
      </p:sp>
      <p:sp>
        <p:nvSpPr>
          <p:cNvPr id="5" name="TextBox 4"/>
          <p:cNvSpPr txBox="1"/>
          <p:nvPr/>
        </p:nvSpPr>
        <p:spPr>
          <a:xfrm>
            <a:off x="609599" y="5181600"/>
            <a:ext cx="11219543" cy="646331"/>
          </a:xfrm>
          <a:prstGeom prst="rect">
            <a:avLst/>
          </a:prstGeom>
          <a:noFill/>
        </p:spPr>
        <p:txBody>
          <a:bodyPr wrap="square" rtlCol="0">
            <a:spAutoFit/>
          </a:bodyPr>
          <a:lstStyle/>
          <a:p>
            <a:r>
              <a:rPr lang="en-US" dirty="0" smtClean="0"/>
              <a:t>H. Stewart-Gambino and J. Stroud </a:t>
            </a:r>
            <a:r>
              <a:rPr lang="en-US" dirty="0" err="1" smtClean="0"/>
              <a:t>Rossmann</a:t>
            </a:r>
            <a:r>
              <a:rPr lang="en-US" dirty="0" smtClean="0"/>
              <a:t>. “Often Asserted, Rarely Measure: The Value of Integrating Humanities, STEM and Arts in Undergraduate Learning.” National Academies of Sciences, Engineering and Medicine, 2015. </a:t>
            </a:r>
            <a:endParaRPr lang="en-US" dirty="0"/>
          </a:p>
        </p:txBody>
      </p:sp>
      <p:sp>
        <p:nvSpPr>
          <p:cNvPr id="4" name="Slide Number Placeholder 3"/>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125816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1590</Words>
  <Application>Microsoft Office PowerPoint</Application>
  <PresentationFormat>Widescreen</PresentationFormat>
  <Paragraphs>231</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Courier New</vt:lpstr>
      <vt:lpstr>Symbol</vt:lpstr>
      <vt:lpstr>Times New Roman</vt:lpstr>
      <vt:lpstr>Wingdings</vt:lpstr>
      <vt:lpstr>Office Theme</vt:lpstr>
      <vt:lpstr>From: Learning Outcomes Assessment Office</vt:lpstr>
      <vt:lpstr>PowerPoint Presentation</vt:lpstr>
      <vt:lpstr>PowerPoint Presentation</vt:lpstr>
      <vt:lpstr>PowerPoint Presentation</vt:lpstr>
      <vt:lpstr>PowerPoint Presentation</vt:lpstr>
      <vt:lpstr>Integrative Studies requirement </vt:lpstr>
      <vt:lpstr>Integrative Studies: Linked Courses </vt:lpstr>
      <vt:lpstr>Integrative Studies: Inter-Domain Course</vt:lpstr>
      <vt:lpstr>Rationale for integrative studies: Student learning goals  </vt:lpstr>
      <vt:lpstr>INTEGRATIVE STUDIES: EXAMPLES</vt:lpstr>
      <vt:lpstr>Chemistry and Literature: Goal</vt:lpstr>
      <vt:lpstr>Chemistry and Literature:  Learning Objectives</vt:lpstr>
      <vt:lpstr>Chemistry and Literature:  Principles and Course Materials </vt:lpstr>
      <vt:lpstr>Chemistry and Literature:  Course Design- In-class activity</vt:lpstr>
      <vt:lpstr>Chemistry and Literature:  Formative Assessment </vt:lpstr>
      <vt:lpstr>Chemistry and Literature:  Summative Assessment </vt:lpstr>
      <vt:lpstr>WOMEN AND ART IN EARLY MODERN EUROPE: Goals  </vt:lpstr>
      <vt:lpstr>WOMEN AND ART IN EARLY MODERN EUROPE:  Objectives</vt:lpstr>
      <vt:lpstr>WOMEN AND ART IN EARLY MODERN EUROPE: Formative and Summative</vt:lpstr>
      <vt:lpstr>WOMEN AND ART IN EARLY MODERN EUROPE: Formative Assessments</vt:lpstr>
      <vt:lpstr>WOMEN AND ART IN EARLY MODERN EUROPE: Summative Assessments</vt:lpstr>
      <vt:lpstr>Questions and support</vt:lpstr>
    </vt:vector>
  </TitlesOfParts>
  <Company>Penn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Learning Outcomes Assessment Office</dc:title>
  <dc:creator>bam85</dc:creator>
  <cp:lastModifiedBy>ANGELA LYNN BARBER</cp:lastModifiedBy>
  <cp:revision>2</cp:revision>
  <dcterms:created xsi:type="dcterms:W3CDTF">2017-05-30T17:19:25Z</dcterms:created>
  <dcterms:modified xsi:type="dcterms:W3CDTF">2017-06-06T16:00:19Z</dcterms:modified>
</cp:coreProperties>
</file>