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7" r:id="rId2"/>
    <p:sldId id="258" r:id="rId3"/>
    <p:sldId id="321" r:id="rId4"/>
    <p:sldId id="322" r:id="rId5"/>
    <p:sldId id="278" r:id="rId6"/>
    <p:sldId id="323" r:id="rId7"/>
    <p:sldId id="324" r:id="rId8"/>
    <p:sldId id="328" r:id="rId9"/>
    <p:sldId id="326" r:id="rId10"/>
    <p:sldId id="329" r:id="rId11"/>
    <p:sldId id="325" r:id="rId12"/>
    <p:sldId id="315" r:id="rId13"/>
    <p:sldId id="331" r:id="rId14"/>
    <p:sldId id="340" r:id="rId15"/>
    <p:sldId id="341" r:id="rId16"/>
    <p:sldId id="334" r:id="rId17"/>
    <p:sldId id="335" r:id="rId18"/>
    <p:sldId id="281" r:id="rId19"/>
    <p:sldId id="289" r:id="rId20"/>
    <p:sldId id="299" r:id="rId21"/>
    <p:sldId id="282" r:id="rId22"/>
    <p:sldId id="332" r:id="rId23"/>
    <p:sldId id="337" r:id="rId24"/>
    <p:sldId id="298" r:id="rId25"/>
    <p:sldId id="319" r:id="rId26"/>
    <p:sldId id="339" r:id="rId27"/>
    <p:sldId id="343" r:id="rId28"/>
    <p:sldId id="345" r:id="rId29"/>
    <p:sldId id="290" r:id="rId30"/>
    <p:sldId id="300" r:id="rId31"/>
    <p:sldId id="333" r:id="rId32"/>
    <p:sldId id="336" r:id="rId33"/>
    <p:sldId id="297" r:id="rId34"/>
    <p:sldId id="284" r:id="rId35"/>
    <p:sldId id="338" r:id="rId36"/>
    <p:sldId id="316" r:id="rId3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7" autoAdjust="0"/>
    <p:restoredTop sz="94660"/>
  </p:normalViewPr>
  <p:slideViewPr>
    <p:cSldViewPr snapToGrid="0">
      <p:cViewPr varScale="1">
        <p:scale>
          <a:sx n="82" d="100"/>
          <a:sy n="82" d="100"/>
        </p:scale>
        <p:origin x="715" y="58"/>
      </p:cViewPr>
      <p:guideLst/>
    </p:cSldViewPr>
  </p:slideViewPr>
  <p:notesTextViewPr>
    <p:cViewPr>
      <p:scale>
        <a:sx n="1" d="1"/>
        <a:sy n="1" d="1"/>
      </p:scale>
      <p:origin x="0" y="0"/>
    </p:cViewPr>
  </p:notesTextViewPr>
  <p:sorterViewPr>
    <p:cViewPr>
      <p:scale>
        <a:sx n="31" d="100"/>
        <a:sy n="31" d="100"/>
      </p:scale>
      <p:origin x="0" y="-7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9AB492E-E8D5-4DAA-A30F-2B47AE009D45}" type="datetimeFigureOut">
              <a:rPr lang="en-US" smtClean="0"/>
              <a:t>6/6/2017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1B6ACEC-EDED-46E9-AD12-E64037B25D64}" type="slidenum">
              <a:rPr lang="en-US" smtClean="0"/>
              <a:t>‹#›</a:t>
            </a:fld>
            <a:endParaRPr lang="en-US"/>
          </a:p>
        </p:txBody>
      </p:sp>
    </p:spTree>
    <p:extLst>
      <p:ext uri="{BB962C8B-B14F-4D97-AF65-F5344CB8AC3E}">
        <p14:creationId xmlns:p14="http://schemas.microsoft.com/office/powerpoint/2010/main" val="3085986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E68017B-0ECD-4AD1-B815-A327576D878E}" type="datetimeFigureOut">
              <a:rPr lang="en-US" smtClean="0"/>
              <a:t>6/6/2017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56D4D27-94F7-4D4B-853C-C97BDA3B6E9E}" type="slidenum">
              <a:rPr lang="en-US" smtClean="0"/>
              <a:t>‹#›</a:t>
            </a:fld>
            <a:endParaRPr lang="en-US"/>
          </a:p>
        </p:txBody>
      </p:sp>
    </p:spTree>
    <p:extLst>
      <p:ext uri="{BB962C8B-B14F-4D97-AF65-F5344CB8AC3E}">
        <p14:creationId xmlns:p14="http://schemas.microsoft.com/office/powerpoint/2010/main" val="3729498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Lance intro</a:t>
            </a:r>
            <a:endParaRPr lang="en-US" dirty="0"/>
          </a:p>
        </p:txBody>
      </p:sp>
      <p:sp>
        <p:nvSpPr>
          <p:cNvPr id="4" name="Slide Number Placeholder 3"/>
          <p:cNvSpPr>
            <a:spLocks noGrp="1"/>
          </p:cNvSpPr>
          <p:nvPr>
            <p:ph type="sldNum" sz="quarter" idx="10"/>
          </p:nvPr>
        </p:nvSpPr>
        <p:spPr/>
        <p:txBody>
          <a:bodyPr/>
          <a:lstStyle/>
          <a:p>
            <a:fld id="{8BEED833-4DF0-4212-A0D3-8AC1A640517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997241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6D4D27-94F7-4D4B-853C-C97BDA3B6E9E}" type="slidenum">
              <a:rPr lang="en-US" smtClean="0"/>
              <a:t>5</a:t>
            </a:fld>
            <a:endParaRPr lang="en-US"/>
          </a:p>
        </p:txBody>
      </p:sp>
    </p:spTree>
    <p:extLst>
      <p:ext uri="{BB962C8B-B14F-4D97-AF65-F5344CB8AC3E}">
        <p14:creationId xmlns:p14="http://schemas.microsoft.com/office/powerpoint/2010/main" val="228179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6D4D27-94F7-4D4B-853C-C97BDA3B6E9E}" type="slidenum">
              <a:rPr lang="en-US" smtClean="0"/>
              <a:t>21</a:t>
            </a:fld>
            <a:endParaRPr lang="en-US"/>
          </a:p>
        </p:txBody>
      </p:sp>
    </p:spTree>
    <p:extLst>
      <p:ext uri="{BB962C8B-B14F-4D97-AF65-F5344CB8AC3E}">
        <p14:creationId xmlns:p14="http://schemas.microsoft.com/office/powerpoint/2010/main" val="1406304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2480F6-0989-4748-8ACB-783338EB9C34}" type="slidenum">
              <a:rPr lang="en-US" smtClean="0"/>
              <a:t>27</a:t>
            </a:fld>
            <a:endParaRPr lang="en-US"/>
          </a:p>
        </p:txBody>
      </p:sp>
    </p:spTree>
    <p:extLst>
      <p:ext uri="{BB962C8B-B14F-4D97-AF65-F5344CB8AC3E}">
        <p14:creationId xmlns:p14="http://schemas.microsoft.com/office/powerpoint/2010/main" val="729352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EE5EC7-1B8A-E04F-893C-01481F7B8813}" type="datetime1">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userDrawn="1"/>
        </p:nvGrpSpPr>
        <p:grpSpPr>
          <a:xfrm>
            <a:off x="144761" y="5850247"/>
            <a:ext cx="4710141" cy="719390"/>
            <a:chOff x="144761" y="5910010"/>
            <a:chExt cx="4710141" cy="719390"/>
          </a:xfrm>
        </p:grpSpPr>
        <p:grpSp>
          <p:nvGrpSpPr>
            <p:cNvPr id="18" name="Group 17"/>
            <p:cNvGrpSpPr/>
            <p:nvPr userDrawn="1"/>
          </p:nvGrpSpPr>
          <p:grpSpPr>
            <a:xfrm>
              <a:off x="144761" y="5910010"/>
              <a:ext cx="4710141" cy="719390"/>
              <a:chOff x="144761" y="5910010"/>
              <a:chExt cx="4710141" cy="71939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61" y="5910010"/>
                <a:ext cx="2188654" cy="719390"/>
              </a:xfrm>
              <a:prstGeom prst="rect">
                <a:avLst/>
              </a:prstGeom>
            </p:spPr>
          </p:pic>
          <p:sp>
            <p:nvSpPr>
              <p:cNvPr id="21" name="Text Box 2" title="Office of Planning and Institutional Assessment"/>
              <p:cNvSpPr txBox="1">
                <a:spLocks noChangeArrowheads="1"/>
              </p:cNvSpPr>
              <p:nvPr userDrawn="1"/>
            </p:nvSpPr>
            <p:spPr bwMode="auto">
              <a:xfrm>
                <a:off x="2517467" y="5955888"/>
                <a:ext cx="2337435" cy="362279"/>
              </a:xfrm>
              <a:prstGeom prst="rect">
                <a:avLst/>
              </a:prstGeom>
              <a:noFill/>
              <a:ln w="9525">
                <a:noFill/>
                <a:miter lim="800000"/>
                <a:headEnd/>
                <a:tailEnd/>
              </a:ln>
            </p:spPr>
            <p:txBody>
              <a:bodyPr rot="0" vert="horz" wrap="square" lIns="0" tIns="0" rIns="0" bIns="0" anchor="t" anchorCtr="0">
                <a:spAutoFit/>
              </a:bodyPr>
              <a:lstStyle/>
              <a:p>
                <a:pPr defTabSz="457200">
                  <a:lnSpc>
                    <a:spcPct val="107000"/>
                  </a:lnSpc>
                </a:pPr>
                <a:r>
                  <a:rPr lang="en-US" sz="1100" dirty="0">
                    <a:solidFill>
                      <a:srgbClr val="2D4660"/>
                    </a:solidFill>
                    <a:ea typeface="Calibri" panose="020F0502020204030204" pitchFamily="34" charset="0"/>
                    <a:cs typeface="Times New Roman" panose="02020603050405020304" pitchFamily="18" charset="0"/>
                  </a:rPr>
                  <a:t>Office of Planning </a:t>
                </a:r>
                <a:br>
                  <a:rPr lang="en-US" sz="1100" dirty="0">
                    <a:solidFill>
                      <a:srgbClr val="2D4660"/>
                    </a:solidFill>
                    <a:ea typeface="Calibri" panose="020F0502020204030204" pitchFamily="34" charset="0"/>
                    <a:cs typeface="Times New Roman" panose="02020603050405020304" pitchFamily="18" charset="0"/>
                  </a:rPr>
                </a:br>
                <a:r>
                  <a:rPr lang="en-US" sz="1100" dirty="0">
                    <a:solidFill>
                      <a:srgbClr val="2D4660"/>
                    </a:solidFill>
                    <a:ea typeface="Calibri" panose="020F0502020204030204" pitchFamily="34" charset="0"/>
                    <a:cs typeface="Times New Roman" panose="02020603050405020304" pitchFamily="18" charset="0"/>
                  </a:rPr>
                  <a:t>and Assessment</a:t>
                </a:r>
                <a:endParaRPr lang="en-US" sz="1100" dirty="0">
                  <a:solidFill>
                    <a:prstClr val="black"/>
                  </a:solidFill>
                  <a:ea typeface="Calibri" panose="020F0502020204030204" pitchFamily="34" charset="0"/>
                  <a:cs typeface="Times New Roman" panose="02020603050405020304" pitchFamily="18" charset="0"/>
                </a:endParaRPr>
              </a:p>
            </p:txBody>
          </p:sp>
        </p:grpSp>
        <p:cxnSp>
          <p:nvCxnSpPr>
            <p:cNvPr id="19" name="Straight Connector 18"/>
            <p:cNvCxnSpPr/>
            <p:nvPr userDrawn="1"/>
          </p:nvCxnSpPr>
          <p:spPr>
            <a:xfrm>
              <a:off x="2475001" y="5976982"/>
              <a:ext cx="0" cy="35485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8954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651B73-6CCF-C349-930F-506B4F82B581}" type="datetime1">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3415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3B4595-7356-7641-B610-1952627B85AE}" type="datetime1">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grpSp>
        <p:nvGrpSpPr>
          <p:cNvPr id="10" name="Group 9"/>
          <p:cNvGrpSpPr/>
          <p:nvPr userDrawn="1"/>
        </p:nvGrpSpPr>
        <p:grpSpPr>
          <a:xfrm>
            <a:off x="144761" y="5850247"/>
            <a:ext cx="4710141" cy="719390"/>
            <a:chOff x="144761" y="5910010"/>
            <a:chExt cx="4710141" cy="719390"/>
          </a:xfrm>
        </p:grpSpPr>
        <p:grpSp>
          <p:nvGrpSpPr>
            <p:cNvPr id="11" name="Group 10"/>
            <p:cNvGrpSpPr/>
            <p:nvPr userDrawn="1"/>
          </p:nvGrpSpPr>
          <p:grpSpPr>
            <a:xfrm>
              <a:off x="144761" y="5910010"/>
              <a:ext cx="4710141" cy="719390"/>
              <a:chOff x="144761" y="5910010"/>
              <a:chExt cx="4710141" cy="71939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61" y="5910010"/>
                <a:ext cx="2188654" cy="719390"/>
              </a:xfrm>
              <a:prstGeom prst="rect">
                <a:avLst/>
              </a:prstGeom>
            </p:spPr>
          </p:pic>
          <p:sp>
            <p:nvSpPr>
              <p:cNvPr id="14" name="Text Box 2" title="Office of Planning and Institutional Assessment"/>
              <p:cNvSpPr txBox="1">
                <a:spLocks noChangeArrowheads="1"/>
              </p:cNvSpPr>
              <p:nvPr userDrawn="1"/>
            </p:nvSpPr>
            <p:spPr bwMode="auto">
              <a:xfrm>
                <a:off x="2517467" y="5955888"/>
                <a:ext cx="2337435" cy="354264"/>
              </a:xfrm>
              <a:prstGeom prst="rect">
                <a:avLst/>
              </a:prstGeom>
              <a:noFill/>
              <a:ln w="9525">
                <a:noFill/>
                <a:miter lim="800000"/>
                <a:headEnd/>
                <a:tailEnd/>
              </a:ln>
            </p:spPr>
            <p:txBody>
              <a:bodyPr rot="0" vert="horz" wrap="square" lIns="0" tIns="0" rIns="0" bIns="0" anchor="t" anchorCtr="0">
                <a:spAutoFit/>
              </a:bodyPr>
              <a:lstStyle/>
              <a:p>
                <a:pPr defTabSz="457200">
                  <a:lnSpc>
                    <a:spcPct val="107000"/>
                  </a:lnSpc>
                </a:pPr>
                <a:r>
                  <a:rPr lang="en-US" sz="1100" dirty="0">
                    <a:solidFill>
                      <a:srgbClr val="2D4660"/>
                    </a:solidFill>
                    <a:ea typeface="Calibri" panose="020F0502020204030204" pitchFamily="34" charset="0"/>
                    <a:cs typeface="Times New Roman" panose="02020603050405020304" pitchFamily="18" charset="0"/>
                  </a:rPr>
                  <a:t>Office of Planning </a:t>
                </a:r>
                <a:br>
                  <a:rPr lang="en-US" sz="1100" dirty="0">
                    <a:solidFill>
                      <a:srgbClr val="2D4660"/>
                    </a:solidFill>
                    <a:ea typeface="Calibri" panose="020F0502020204030204" pitchFamily="34" charset="0"/>
                    <a:cs typeface="Times New Roman" panose="02020603050405020304" pitchFamily="18" charset="0"/>
                  </a:rPr>
                </a:br>
                <a:r>
                  <a:rPr lang="en-US" sz="1100" dirty="0">
                    <a:solidFill>
                      <a:srgbClr val="2D4660"/>
                    </a:solidFill>
                    <a:ea typeface="Calibri" panose="020F0502020204030204" pitchFamily="34" charset="0"/>
                    <a:cs typeface="Times New Roman" panose="02020603050405020304" pitchFamily="18" charset="0"/>
                  </a:rPr>
                  <a:t>and Assessment</a:t>
                </a:r>
                <a:endParaRPr lang="en-US" sz="1100" dirty="0">
                  <a:solidFill>
                    <a:prstClr val="black"/>
                  </a:solidFill>
                  <a:ea typeface="Calibri" panose="020F0502020204030204" pitchFamily="34" charset="0"/>
                  <a:cs typeface="Times New Roman" panose="02020603050405020304" pitchFamily="18" charset="0"/>
                </a:endParaRPr>
              </a:p>
            </p:txBody>
          </p:sp>
        </p:grpSp>
        <p:cxnSp>
          <p:nvCxnSpPr>
            <p:cNvPr id="12" name="Straight Connector 11"/>
            <p:cNvCxnSpPr/>
            <p:nvPr userDrawn="1"/>
          </p:nvCxnSpPr>
          <p:spPr>
            <a:xfrm>
              <a:off x="2475001" y="5976982"/>
              <a:ext cx="0" cy="35485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3967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8" name="Rectangle 7"/>
          <p:cNvSpPr/>
          <p:nvPr/>
        </p:nvSpPr>
        <p:spPr>
          <a:xfrm>
            <a:off x="0" y="5080684"/>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D0CF486-46AA-5E48-9BCB-FA7177199D74}" type="datetime1">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grpSp>
        <p:nvGrpSpPr>
          <p:cNvPr id="11" name="Group 10"/>
          <p:cNvGrpSpPr/>
          <p:nvPr userDrawn="1"/>
        </p:nvGrpSpPr>
        <p:grpSpPr>
          <a:xfrm>
            <a:off x="144761" y="6159343"/>
            <a:ext cx="4707274" cy="719390"/>
            <a:chOff x="144761" y="5910010"/>
            <a:chExt cx="4707274" cy="719390"/>
          </a:xfrm>
        </p:grpSpPr>
        <p:grpSp>
          <p:nvGrpSpPr>
            <p:cNvPr id="12" name="Group 11"/>
            <p:cNvGrpSpPr/>
            <p:nvPr userDrawn="1"/>
          </p:nvGrpSpPr>
          <p:grpSpPr>
            <a:xfrm>
              <a:off x="144761" y="5910010"/>
              <a:ext cx="4707274" cy="719390"/>
              <a:chOff x="144761" y="5910010"/>
              <a:chExt cx="4707274" cy="71939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61" y="5910010"/>
                <a:ext cx="2188654" cy="719390"/>
              </a:xfrm>
              <a:prstGeom prst="rect">
                <a:avLst/>
              </a:prstGeom>
            </p:spPr>
          </p:pic>
          <p:sp>
            <p:nvSpPr>
              <p:cNvPr id="15" name="Text Box 2" title="Office of Planning and Institutional Assessment"/>
              <p:cNvSpPr txBox="1">
                <a:spLocks noChangeArrowheads="1"/>
              </p:cNvSpPr>
              <p:nvPr userDrawn="1"/>
            </p:nvSpPr>
            <p:spPr bwMode="auto">
              <a:xfrm>
                <a:off x="2514600" y="6140523"/>
                <a:ext cx="2337435" cy="173124"/>
              </a:xfrm>
              <a:prstGeom prst="rect">
                <a:avLst/>
              </a:prstGeom>
              <a:noFill/>
              <a:ln w="9525">
                <a:noFill/>
                <a:miter lim="800000"/>
                <a:headEnd/>
                <a:tailEnd/>
              </a:ln>
            </p:spPr>
            <p:txBody>
              <a:bodyPr rot="0" vert="horz" wrap="square" lIns="0" tIns="0" rIns="0" bIns="0" anchor="t" anchorCtr="0">
                <a:spAutoFit/>
              </a:bodyPr>
              <a:lstStyle/>
              <a:p>
                <a:pPr algn="just" defTabSz="457200">
                  <a:lnSpc>
                    <a:spcPct val="107000"/>
                  </a:lnSpc>
                </a:pPr>
                <a:r>
                  <a:rPr lang="en-US" sz="1100" dirty="0">
                    <a:solidFill>
                      <a:srgbClr val="2D4660"/>
                    </a:solidFill>
                    <a:ea typeface="Calibri" panose="020F0502020204030204" pitchFamily="34" charset="0"/>
                    <a:cs typeface="Times New Roman" panose="02020603050405020304" pitchFamily="18" charset="0"/>
                  </a:rPr>
                  <a:t>Office of Planning and Assessment</a:t>
                </a:r>
                <a:endParaRPr lang="en-US" sz="1100" dirty="0">
                  <a:solidFill>
                    <a:prstClr val="black"/>
                  </a:solidFill>
                  <a:ea typeface="Calibri" panose="020F0502020204030204" pitchFamily="34" charset="0"/>
                  <a:cs typeface="Times New Roman" panose="02020603050405020304" pitchFamily="18" charset="0"/>
                </a:endParaRPr>
              </a:p>
            </p:txBody>
          </p:sp>
        </p:grpSp>
        <p:cxnSp>
          <p:nvCxnSpPr>
            <p:cNvPr id="13" name="Straight Connector 12"/>
            <p:cNvCxnSpPr/>
            <p:nvPr userDrawn="1"/>
          </p:nvCxnSpPr>
          <p:spPr>
            <a:xfrm>
              <a:off x="2475001" y="5976982"/>
              <a:ext cx="0" cy="35485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0156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A14A17-1249-374A-AA83-52EC2AF95B43}" type="datetime1">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pPr/>
              <a:t>‹#›</a:t>
            </a:fld>
            <a:endParaRPr lang="en-US" dirty="0"/>
          </a:p>
        </p:txBody>
      </p:sp>
    </p:spTree>
    <p:extLst>
      <p:ext uri="{BB962C8B-B14F-4D97-AF65-F5344CB8AC3E}">
        <p14:creationId xmlns:p14="http://schemas.microsoft.com/office/powerpoint/2010/main" val="41862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2E7DC-FC29-474C-B5BD-FEFA19EA5334}" type="datetime1">
              <a:rPr lang="en-US" smtClean="0"/>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userDrawn="1"/>
        </p:nvGrpSpPr>
        <p:grpSpPr>
          <a:xfrm>
            <a:off x="144761" y="5850247"/>
            <a:ext cx="4710141" cy="719390"/>
            <a:chOff x="144761" y="5910010"/>
            <a:chExt cx="4710141" cy="719390"/>
          </a:xfrm>
        </p:grpSpPr>
        <p:grpSp>
          <p:nvGrpSpPr>
            <p:cNvPr id="18" name="Group 17"/>
            <p:cNvGrpSpPr/>
            <p:nvPr userDrawn="1"/>
          </p:nvGrpSpPr>
          <p:grpSpPr>
            <a:xfrm>
              <a:off x="144761" y="5910010"/>
              <a:ext cx="4710141" cy="719390"/>
              <a:chOff x="144761" y="5910010"/>
              <a:chExt cx="4710141" cy="71939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61" y="5910010"/>
                <a:ext cx="2188654" cy="719390"/>
              </a:xfrm>
              <a:prstGeom prst="rect">
                <a:avLst/>
              </a:prstGeom>
            </p:spPr>
          </p:pic>
          <p:sp>
            <p:nvSpPr>
              <p:cNvPr id="21" name="Text Box 2" title="Office of Planning and Institutional Assessment"/>
              <p:cNvSpPr txBox="1">
                <a:spLocks noChangeArrowheads="1"/>
              </p:cNvSpPr>
              <p:nvPr userDrawn="1"/>
            </p:nvSpPr>
            <p:spPr bwMode="auto">
              <a:xfrm>
                <a:off x="2517467" y="5955888"/>
                <a:ext cx="2337435" cy="354264"/>
              </a:xfrm>
              <a:prstGeom prst="rect">
                <a:avLst/>
              </a:prstGeom>
              <a:noFill/>
              <a:ln w="9525">
                <a:noFill/>
                <a:miter lim="800000"/>
                <a:headEnd/>
                <a:tailEnd/>
              </a:ln>
            </p:spPr>
            <p:txBody>
              <a:bodyPr rot="0" vert="horz" wrap="square" lIns="0" tIns="0" rIns="0" bIns="0" anchor="t" anchorCtr="0">
                <a:spAutoFit/>
              </a:bodyPr>
              <a:lstStyle/>
              <a:p>
                <a:pPr defTabSz="457200">
                  <a:lnSpc>
                    <a:spcPct val="107000"/>
                  </a:lnSpc>
                </a:pPr>
                <a:r>
                  <a:rPr lang="en-US" sz="1100" dirty="0">
                    <a:solidFill>
                      <a:srgbClr val="2D4660"/>
                    </a:solidFill>
                    <a:ea typeface="Calibri" panose="020F0502020204030204" pitchFamily="34" charset="0"/>
                    <a:cs typeface="Times New Roman" panose="02020603050405020304" pitchFamily="18" charset="0"/>
                  </a:rPr>
                  <a:t>Office of Planning </a:t>
                </a:r>
                <a:br>
                  <a:rPr lang="en-US" sz="1100" dirty="0">
                    <a:solidFill>
                      <a:srgbClr val="2D4660"/>
                    </a:solidFill>
                    <a:ea typeface="Calibri" panose="020F0502020204030204" pitchFamily="34" charset="0"/>
                    <a:cs typeface="Times New Roman" panose="02020603050405020304" pitchFamily="18" charset="0"/>
                  </a:rPr>
                </a:br>
                <a:r>
                  <a:rPr lang="en-US" sz="1100" dirty="0">
                    <a:solidFill>
                      <a:srgbClr val="2D4660"/>
                    </a:solidFill>
                    <a:ea typeface="Calibri" panose="020F0502020204030204" pitchFamily="34" charset="0"/>
                    <a:cs typeface="Times New Roman" panose="02020603050405020304" pitchFamily="18" charset="0"/>
                  </a:rPr>
                  <a:t>and Assessment</a:t>
                </a:r>
                <a:endParaRPr lang="en-US" sz="1100" dirty="0">
                  <a:solidFill>
                    <a:prstClr val="black"/>
                  </a:solidFill>
                  <a:ea typeface="Calibri" panose="020F0502020204030204" pitchFamily="34" charset="0"/>
                  <a:cs typeface="Times New Roman" panose="02020603050405020304" pitchFamily="18" charset="0"/>
                </a:endParaRPr>
              </a:p>
            </p:txBody>
          </p:sp>
        </p:grpSp>
        <p:cxnSp>
          <p:nvCxnSpPr>
            <p:cNvPr id="19" name="Straight Connector 18"/>
            <p:cNvCxnSpPr/>
            <p:nvPr userDrawn="1"/>
          </p:nvCxnSpPr>
          <p:spPr>
            <a:xfrm>
              <a:off x="2475001" y="5976982"/>
              <a:ext cx="0" cy="35485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7668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607EB8-437D-9A48-84AD-CA789F01770D}" type="datetime1">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3186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8291A5-BB9F-AA4A-8262-B5B46808106B}" type="datetime1">
              <a:rPr lang="en-US" smtClean="0"/>
              <a:t>6/6/2017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3582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2D2969-F75E-DE42-BDB2-EE5A9E8CA531}" type="datetime1">
              <a:rPr lang="en-US" smtClean="0"/>
              <a:t>6/6/2017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43604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546767-0096-9A48-A4B2-9BFCC40443DC}" type="datetime1">
              <a:rPr lang="en-US" smtClean="0"/>
              <a:t>6/6/2017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grpSp>
        <p:nvGrpSpPr>
          <p:cNvPr id="11" name="Group 10"/>
          <p:cNvGrpSpPr/>
          <p:nvPr userDrawn="1"/>
        </p:nvGrpSpPr>
        <p:grpSpPr>
          <a:xfrm>
            <a:off x="144761" y="5850247"/>
            <a:ext cx="4710141" cy="719390"/>
            <a:chOff x="144761" y="5910010"/>
            <a:chExt cx="4710141" cy="719390"/>
          </a:xfrm>
        </p:grpSpPr>
        <p:grpSp>
          <p:nvGrpSpPr>
            <p:cNvPr id="12" name="Group 11"/>
            <p:cNvGrpSpPr/>
            <p:nvPr userDrawn="1"/>
          </p:nvGrpSpPr>
          <p:grpSpPr>
            <a:xfrm>
              <a:off x="144761" y="5910010"/>
              <a:ext cx="4710141" cy="719390"/>
              <a:chOff x="144761" y="5910010"/>
              <a:chExt cx="4710141" cy="71939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61" y="5910010"/>
                <a:ext cx="2188654" cy="719390"/>
              </a:xfrm>
              <a:prstGeom prst="rect">
                <a:avLst/>
              </a:prstGeom>
            </p:spPr>
          </p:pic>
          <p:sp>
            <p:nvSpPr>
              <p:cNvPr id="15" name="Text Box 2" title="Office of Planning and Institutional Assessment"/>
              <p:cNvSpPr txBox="1">
                <a:spLocks noChangeArrowheads="1"/>
              </p:cNvSpPr>
              <p:nvPr userDrawn="1"/>
            </p:nvSpPr>
            <p:spPr bwMode="auto">
              <a:xfrm>
                <a:off x="2517467" y="5955888"/>
                <a:ext cx="2337435" cy="362279"/>
              </a:xfrm>
              <a:prstGeom prst="rect">
                <a:avLst/>
              </a:prstGeom>
              <a:noFill/>
              <a:ln w="9525">
                <a:noFill/>
                <a:miter lim="800000"/>
                <a:headEnd/>
                <a:tailEnd/>
              </a:ln>
            </p:spPr>
            <p:txBody>
              <a:bodyPr rot="0" vert="horz" wrap="square" lIns="0" tIns="0" rIns="0" bIns="0" anchor="t" anchorCtr="0">
                <a:spAutoFit/>
              </a:bodyPr>
              <a:lstStyle/>
              <a:p>
                <a:pPr defTabSz="457200">
                  <a:lnSpc>
                    <a:spcPct val="107000"/>
                  </a:lnSpc>
                </a:pPr>
                <a:r>
                  <a:rPr lang="en-US" sz="1100" dirty="0">
                    <a:solidFill>
                      <a:srgbClr val="2D4660"/>
                    </a:solidFill>
                    <a:ea typeface="Calibri" panose="020F0502020204030204" pitchFamily="34" charset="0"/>
                    <a:cs typeface="Times New Roman" panose="02020603050405020304" pitchFamily="18" charset="0"/>
                  </a:rPr>
                  <a:t>Office of Planning </a:t>
                </a:r>
                <a:br>
                  <a:rPr lang="en-US" sz="1100" dirty="0">
                    <a:solidFill>
                      <a:srgbClr val="2D4660"/>
                    </a:solidFill>
                    <a:ea typeface="Calibri" panose="020F0502020204030204" pitchFamily="34" charset="0"/>
                    <a:cs typeface="Times New Roman" panose="02020603050405020304" pitchFamily="18" charset="0"/>
                  </a:rPr>
                </a:br>
                <a:r>
                  <a:rPr lang="en-US" sz="1100" dirty="0">
                    <a:solidFill>
                      <a:srgbClr val="2D4660"/>
                    </a:solidFill>
                    <a:ea typeface="Calibri" panose="020F0502020204030204" pitchFamily="34" charset="0"/>
                    <a:cs typeface="Times New Roman" panose="02020603050405020304" pitchFamily="18" charset="0"/>
                  </a:rPr>
                  <a:t>and Assessment</a:t>
                </a:r>
                <a:endParaRPr lang="en-US" sz="1100" dirty="0">
                  <a:solidFill>
                    <a:prstClr val="black"/>
                  </a:solidFill>
                  <a:ea typeface="Calibri" panose="020F0502020204030204" pitchFamily="34" charset="0"/>
                  <a:cs typeface="Times New Roman" panose="02020603050405020304" pitchFamily="18" charset="0"/>
                </a:endParaRPr>
              </a:p>
            </p:txBody>
          </p:sp>
        </p:grpSp>
        <p:cxnSp>
          <p:nvCxnSpPr>
            <p:cNvPr id="13" name="Straight Connector 12"/>
            <p:cNvCxnSpPr/>
            <p:nvPr userDrawn="1"/>
          </p:nvCxnSpPr>
          <p:spPr>
            <a:xfrm>
              <a:off x="2475001" y="5976982"/>
              <a:ext cx="0" cy="35485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4046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A729341-CBA8-7145-96CF-BCD6CBF94987}" type="datetime1">
              <a:rPr lang="en-US" smtClean="0"/>
              <a:t>6/6/2017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solidFill>
                <a:srgbClr val="344068"/>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solidFill>
                  <a:srgbClr val="344068"/>
                </a:solidFill>
              </a:rPr>
              <a:pPr/>
              <a:t>‹#›</a:t>
            </a:fld>
            <a:endParaRPr lang="en-US" dirty="0">
              <a:solidFill>
                <a:srgbClr val="344068"/>
              </a:solidFill>
            </a:endParaRPr>
          </a:p>
        </p:txBody>
      </p:sp>
      <p:grpSp>
        <p:nvGrpSpPr>
          <p:cNvPr id="11" name="Group 10"/>
          <p:cNvGrpSpPr/>
          <p:nvPr userDrawn="1"/>
        </p:nvGrpSpPr>
        <p:grpSpPr>
          <a:xfrm>
            <a:off x="226649" y="5850247"/>
            <a:ext cx="4710141" cy="719390"/>
            <a:chOff x="144761" y="5910010"/>
            <a:chExt cx="4710141" cy="719390"/>
          </a:xfrm>
        </p:grpSpPr>
        <p:grpSp>
          <p:nvGrpSpPr>
            <p:cNvPr id="12" name="Group 11"/>
            <p:cNvGrpSpPr/>
            <p:nvPr userDrawn="1"/>
          </p:nvGrpSpPr>
          <p:grpSpPr>
            <a:xfrm>
              <a:off x="144761" y="5910010"/>
              <a:ext cx="4710141" cy="719390"/>
              <a:chOff x="144761" y="5910010"/>
              <a:chExt cx="4710141" cy="71939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61" y="5910010"/>
                <a:ext cx="2188654" cy="719390"/>
              </a:xfrm>
              <a:prstGeom prst="rect">
                <a:avLst/>
              </a:prstGeom>
            </p:spPr>
          </p:pic>
          <p:sp>
            <p:nvSpPr>
              <p:cNvPr id="15" name="Text Box 2" title="Office of Planning and Institutional Assessment"/>
              <p:cNvSpPr txBox="1">
                <a:spLocks noChangeArrowheads="1"/>
              </p:cNvSpPr>
              <p:nvPr userDrawn="1"/>
            </p:nvSpPr>
            <p:spPr bwMode="auto">
              <a:xfrm>
                <a:off x="2517467" y="5955888"/>
                <a:ext cx="2337435" cy="362279"/>
              </a:xfrm>
              <a:prstGeom prst="rect">
                <a:avLst/>
              </a:prstGeom>
              <a:noFill/>
              <a:ln w="9525">
                <a:noFill/>
                <a:miter lim="800000"/>
                <a:headEnd/>
                <a:tailEnd/>
              </a:ln>
            </p:spPr>
            <p:txBody>
              <a:bodyPr rot="0" vert="horz" wrap="square" lIns="0" tIns="0" rIns="0" bIns="0" anchor="t" anchorCtr="0">
                <a:spAutoFit/>
              </a:bodyPr>
              <a:lstStyle/>
              <a:p>
                <a:pPr defTabSz="457200">
                  <a:lnSpc>
                    <a:spcPct val="107000"/>
                  </a:lnSpc>
                </a:pPr>
                <a:r>
                  <a:rPr lang="en-US" sz="1100" dirty="0">
                    <a:solidFill>
                      <a:srgbClr val="2D4660"/>
                    </a:solidFill>
                    <a:ea typeface="Calibri" panose="020F0502020204030204" pitchFamily="34" charset="0"/>
                    <a:cs typeface="Times New Roman" panose="02020603050405020304" pitchFamily="18" charset="0"/>
                  </a:rPr>
                  <a:t>Office of Planning </a:t>
                </a:r>
                <a:br>
                  <a:rPr lang="en-US" sz="1100" dirty="0">
                    <a:solidFill>
                      <a:srgbClr val="2D4660"/>
                    </a:solidFill>
                    <a:ea typeface="Calibri" panose="020F0502020204030204" pitchFamily="34" charset="0"/>
                    <a:cs typeface="Times New Roman" panose="02020603050405020304" pitchFamily="18" charset="0"/>
                  </a:rPr>
                </a:br>
                <a:r>
                  <a:rPr lang="en-US" sz="1100" dirty="0">
                    <a:solidFill>
                      <a:srgbClr val="2D4660"/>
                    </a:solidFill>
                    <a:ea typeface="Calibri" panose="020F0502020204030204" pitchFamily="34" charset="0"/>
                    <a:cs typeface="Times New Roman" panose="02020603050405020304" pitchFamily="18" charset="0"/>
                  </a:rPr>
                  <a:t>and Assessment</a:t>
                </a:r>
                <a:endParaRPr lang="en-US" sz="1100" dirty="0">
                  <a:solidFill>
                    <a:prstClr val="black"/>
                  </a:solidFill>
                  <a:ea typeface="Calibri" panose="020F0502020204030204" pitchFamily="34" charset="0"/>
                  <a:cs typeface="Times New Roman" panose="02020603050405020304" pitchFamily="18" charset="0"/>
                </a:endParaRPr>
              </a:p>
            </p:txBody>
          </p:sp>
        </p:grpSp>
        <p:cxnSp>
          <p:nvCxnSpPr>
            <p:cNvPr id="13" name="Straight Connector 12"/>
            <p:cNvCxnSpPr/>
            <p:nvPr userDrawn="1"/>
          </p:nvCxnSpPr>
          <p:spPr>
            <a:xfrm>
              <a:off x="2475001" y="5976982"/>
              <a:ext cx="0" cy="35485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2071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A9861-0217-6F42-B80C-BC86F1292BA0}" type="datetime1">
              <a:rPr lang="en-US" smtClean="0"/>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grpSp>
        <p:nvGrpSpPr>
          <p:cNvPr id="11" name="Group 10"/>
          <p:cNvGrpSpPr/>
          <p:nvPr userDrawn="1"/>
        </p:nvGrpSpPr>
        <p:grpSpPr>
          <a:xfrm>
            <a:off x="144761" y="5850247"/>
            <a:ext cx="4710141" cy="719390"/>
            <a:chOff x="144761" y="5910010"/>
            <a:chExt cx="4710141" cy="719390"/>
          </a:xfrm>
        </p:grpSpPr>
        <p:grpSp>
          <p:nvGrpSpPr>
            <p:cNvPr id="12" name="Group 11"/>
            <p:cNvGrpSpPr/>
            <p:nvPr userDrawn="1"/>
          </p:nvGrpSpPr>
          <p:grpSpPr>
            <a:xfrm>
              <a:off x="144761" y="5910010"/>
              <a:ext cx="4710141" cy="719390"/>
              <a:chOff x="144761" y="5910010"/>
              <a:chExt cx="4710141" cy="71939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61" y="5910010"/>
                <a:ext cx="2188654" cy="719390"/>
              </a:xfrm>
              <a:prstGeom prst="rect">
                <a:avLst/>
              </a:prstGeom>
            </p:spPr>
          </p:pic>
          <p:sp>
            <p:nvSpPr>
              <p:cNvPr id="15" name="Text Box 2" title="Office of Planning and Institutional Assessment"/>
              <p:cNvSpPr txBox="1">
                <a:spLocks noChangeArrowheads="1"/>
              </p:cNvSpPr>
              <p:nvPr userDrawn="1"/>
            </p:nvSpPr>
            <p:spPr bwMode="auto">
              <a:xfrm>
                <a:off x="2517467" y="5955888"/>
                <a:ext cx="2337435" cy="377190"/>
              </a:xfrm>
              <a:prstGeom prst="rect">
                <a:avLst/>
              </a:prstGeom>
              <a:noFill/>
              <a:ln w="9525">
                <a:noFill/>
                <a:miter lim="800000"/>
                <a:headEnd/>
                <a:tailEnd/>
              </a:ln>
            </p:spPr>
            <p:txBody>
              <a:bodyPr rot="0" vert="horz" wrap="square" lIns="0" tIns="0" rIns="0" bIns="0" anchor="t" anchorCtr="0">
                <a:spAutoFit/>
              </a:bodyPr>
              <a:lstStyle/>
              <a:p>
                <a:pPr algn="just" defTabSz="457200">
                  <a:lnSpc>
                    <a:spcPct val="107000"/>
                  </a:lnSpc>
                </a:pPr>
                <a:r>
                  <a:rPr lang="en-US" sz="1100" dirty="0">
                    <a:solidFill>
                      <a:srgbClr val="2D4660"/>
                    </a:solidFill>
                    <a:ea typeface="Calibri" panose="020F0502020204030204" pitchFamily="34" charset="0"/>
                    <a:cs typeface="Times New Roman" panose="02020603050405020304" pitchFamily="18" charset="0"/>
                  </a:rPr>
                  <a:t>Office of Planning and </a:t>
                </a:r>
                <a:endParaRPr lang="en-US" sz="1100" dirty="0">
                  <a:solidFill>
                    <a:prstClr val="black"/>
                  </a:solidFill>
                  <a:ea typeface="Calibri" panose="020F0502020204030204" pitchFamily="34" charset="0"/>
                  <a:cs typeface="Times New Roman" panose="02020603050405020304" pitchFamily="18" charset="0"/>
                </a:endParaRPr>
              </a:p>
              <a:p>
                <a:pPr algn="just" defTabSz="457200">
                  <a:lnSpc>
                    <a:spcPct val="107000"/>
                  </a:lnSpc>
                </a:pPr>
                <a:r>
                  <a:rPr lang="en-US" sz="1100" dirty="0">
                    <a:solidFill>
                      <a:srgbClr val="2D4660"/>
                    </a:solidFill>
                    <a:ea typeface="Calibri" panose="020F0502020204030204" pitchFamily="34" charset="0"/>
                    <a:cs typeface="Times New Roman" panose="02020603050405020304" pitchFamily="18" charset="0"/>
                  </a:rPr>
                  <a:t>Institutional Assessment</a:t>
                </a:r>
                <a:endParaRPr lang="en-US" sz="1100" dirty="0">
                  <a:solidFill>
                    <a:prstClr val="black"/>
                  </a:solidFill>
                  <a:ea typeface="Calibri" panose="020F0502020204030204" pitchFamily="34" charset="0"/>
                  <a:cs typeface="Times New Roman" panose="02020603050405020304" pitchFamily="18" charset="0"/>
                </a:endParaRPr>
              </a:p>
            </p:txBody>
          </p:sp>
        </p:grpSp>
        <p:cxnSp>
          <p:nvCxnSpPr>
            <p:cNvPr id="13" name="Straight Connector 12"/>
            <p:cNvCxnSpPr/>
            <p:nvPr userDrawn="1"/>
          </p:nvCxnSpPr>
          <p:spPr>
            <a:xfrm>
              <a:off x="2475001" y="5976982"/>
              <a:ext cx="0" cy="35485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54888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defTabSz="457200"/>
            <a:fld id="{24A8D306-8A19-9F42-84E9-64CA88685085}" type="datetime1">
              <a:rPr lang="en-US" smtClean="0"/>
              <a:t>6/6/2017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defTabSz="457200"/>
            <a:fld id="{4FAB73BC-B049-4115-A692-8D63A059BFB8}" type="slidenum">
              <a:rPr lang="en-US" dirty="0"/>
              <a:pPr defTabSz="45720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userDrawn="1"/>
        </p:nvGrpSpPr>
        <p:grpSpPr>
          <a:xfrm>
            <a:off x="144761" y="5850247"/>
            <a:ext cx="4710141" cy="719390"/>
            <a:chOff x="144761" y="5910010"/>
            <a:chExt cx="4710141" cy="719390"/>
          </a:xfrm>
        </p:grpSpPr>
        <p:grpSp>
          <p:nvGrpSpPr>
            <p:cNvPr id="14" name="Group 13"/>
            <p:cNvGrpSpPr/>
            <p:nvPr userDrawn="1"/>
          </p:nvGrpSpPr>
          <p:grpSpPr>
            <a:xfrm>
              <a:off x="144761" y="5910010"/>
              <a:ext cx="4710141" cy="719390"/>
              <a:chOff x="144761" y="5910010"/>
              <a:chExt cx="4710141" cy="719390"/>
            </a:xfrm>
          </p:grpSpPr>
          <p:pic>
            <p:nvPicPr>
              <p:cNvPr id="11" name="Pictur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44761" y="5910010"/>
                <a:ext cx="2188654" cy="719390"/>
              </a:xfrm>
              <a:prstGeom prst="rect">
                <a:avLst/>
              </a:prstGeom>
            </p:spPr>
          </p:pic>
          <p:sp>
            <p:nvSpPr>
              <p:cNvPr id="12" name="Text Box 2" title="Office of Planning and Institutional Assessment"/>
              <p:cNvSpPr txBox="1">
                <a:spLocks noChangeArrowheads="1"/>
              </p:cNvSpPr>
              <p:nvPr userDrawn="1"/>
            </p:nvSpPr>
            <p:spPr bwMode="auto">
              <a:xfrm>
                <a:off x="2517467" y="5955888"/>
                <a:ext cx="2337435" cy="362279"/>
              </a:xfrm>
              <a:prstGeom prst="rect">
                <a:avLst/>
              </a:prstGeom>
              <a:noFill/>
              <a:ln w="9525">
                <a:noFill/>
                <a:miter lim="800000"/>
                <a:headEnd/>
                <a:tailEnd/>
              </a:ln>
            </p:spPr>
            <p:txBody>
              <a:bodyPr rot="0" vert="horz" wrap="square" lIns="0" tIns="0" rIns="0" bIns="0" anchor="t" anchorCtr="0">
                <a:spAutoFit/>
              </a:bodyPr>
              <a:lstStyle/>
              <a:p>
                <a:pPr defTabSz="457200">
                  <a:lnSpc>
                    <a:spcPct val="107000"/>
                  </a:lnSpc>
                </a:pPr>
                <a:r>
                  <a:rPr lang="en-US" sz="1100" dirty="0">
                    <a:solidFill>
                      <a:srgbClr val="2D4660"/>
                    </a:solidFill>
                    <a:ea typeface="Calibri" panose="020F0502020204030204" pitchFamily="34" charset="0"/>
                    <a:cs typeface="Times New Roman" panose="02020603050405020304" pitchFamily="18" charset="0"/>
                  </a:rPr>
                  <a:t>Office of Planning</a:t>
                </a:r>
                <a:br>
                  <a:rPr lang="en-US" sz="1100" dirty="0">
                    <a:solidFill>
                      <a:srgbClr val="2D4660"/>
                    </a:solidFill>
                    <a:ea typeface="Calibri" panose="020F0502020204030204" pitchFamily="34" charset="0"/>
                    <a:cs typeface="Times New Roman" panose="02020603050405020304" pitchFamily="18" charset="0"/>
                  </a:rPr>
                </a:br>
                <a:r>
                  <a:rPr lang="en-US" sz="1100" dirty="0">
                    <a:solidFill>
                      <a:srgbClr val="2D4660"/>
                    </a:solidFill>
                    <a:ea typeface="Calibri" panose="020F0502020204030204" pitchFamily="34" charset="0"/>
                    <a:cs typeface="Times New Roman" panose="02020603050405020304" pitchFamily="18" charset="0"/>
                  </a:rPr>
                  <a:t>and  Assessment</a:t>
                </a:r>
                <a:endParaRPr lang="en-US" sz="1100" dirty="0">
                  <a:solidFill>
                    <a:prstClr val="black"/>
                  </a:solidFill>
                  <a:ea typeface="Calibri" panose="020F0502020204030204" pitchFamily="34" charset="0"/>
                  <a:cs typeface="Times New Roman" panose="02020603050405020304" pitchFamily="18" charset="0"/>
                </a:endParaRPr>
              </a:p>
            </p:txBody>
          </p:sp>
        </p:grpSp>
        <p:cxnSp>
          <p:nvCxnSpPr>
            <p:cNvPr id="13" name="Straight Connector 12"/>
            <p:cNvCxnSpPr/>
            <p:nvPr userDrawn="1"/>
          </p:nvCxnSpPr>
          <p:spPr>
            <a:xfrm>
              <a:off x="2475001" y="5976982"/>
              <a:ext cx="0" cy="35485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350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oa@p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aacu.org/value/rubric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mu.edu/teaching/assessment/howto/assesslearning/rubrics.html"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mailto:loa@psu.ed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loa@psu.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sz="5400" dirty="0" smtClean="0"/>
              <a:t>General Education </a:t>
            </a:r>
            <a:br>
              <a:rPr lang="en-US" sz="5400" dirty="0" smtClean="0"/>
            </a:br>
            <a:r>
              <a:rPr lang="en-US" sz="5400" dirty="0" smtClean="0"/>
              <a:t>Assessment and Evaluation:</a:t>
            </a:r>
            <a:br>
              <a:rPr lang="en-US" sz="5400" dirty="0" smtClean="0"/>
            </a:br>
            <a:r>
              <a:rPr lang="en-US" sz="5400" dirty="0" smtClean="0"/>
              <a:t/>
            </a:r>
            <a:br>
              <a:rPr lang="en-US" sz="5400" dirty="0" smtClean="0"/>
            </a:br>
            <a:r>
              <a:rPr lang="en-US" sz="5400" dirty="0" smtClean="0"/>
              <a:t>Model and Tools</a:t>
            </a:r>
            <a:br>
              <a:rPr lang="en-US" sz="5400" dirty="0" smtClean="0"/>
            </a:br>
            <a:r>
              <a:rPr lang="en-US" sz="5400" dirty="0" smtClean="0"/>
              <a:t>for</a:t>
            </a:r>
            <a:r>
              <a:rPr lang="en-US" sz="5400" dirty="0"/>
              <a:t/>
            </a:r>
            <a:br>
              <a:rPr lang="en-US" sz="5400" dirty="0"/>
            </a:br>
            <a:r>
              <a:rPr lang="en-US" sz="5400" dirty="0" smtClean="0"/>
              <a:t>Integrative Studies Course Faculty</a:t>
            </a:r>
            <a:endParaRPr lang="en-US" sz="5400" dirty="0"/>
          </a:p>
        </p:txBody>
      </p:sp>
      <p:sp>
        <p:nvSpPr>
          <p:cNvPr id="2" name="TextBox 1"/>
          <p:cNvSpPr txBox="1"/>
          <p:nvPr/>
        </p:nvSpPr>
        <p:spPr>
          <a:xfrm>
            <a:off x="1097280" y="4507995"/>
            <a:ext cx="10607040" cy="1477328"/>
          </a:xfrm>
          <a:prstGeom prst="rect">
            <a:avLst/>
          </a:prstGeom>
          <a:noFill/>
        </p:spPr>
        <p:txBody>
          <a:bodyPr wrap="square" rtlCol="0">
            <a:spAutoFit/>
          </a:bodyPr>
          <a:lstStyle/>
          <a:p>
            <a:r>
              <a:rPr lang="en-US" dirty="0" smtClean="0">
                <a:solidFill>
                  <a:prstClr val="black"/>
                </a:solidFill>
              </a:rPr>
              <a:t>Barbara Masi</a:t>
            </a:r>
          </a:p>
          <a:p>
            <a:r>
              <a:rPr lang="en-US" dirty="0" smtClean="0">
                <a:solidFill>
                  <a:prstClr val="black"/>
                </a:solidFill>
              </a:rPr>
              <a:t>Learning Outcomes Assessment Office</a:t>
            </a:r>
          </a:p>
          <a:p>
            <a:r>
              <a:rPr lang="en-US" dirty="0" smtClean="0">
                <a:solidFill>
                  <a:prstClr val="black"/>
                </a:solidFill>
              </a:rPr>
              <a:t>Co-chair, Joint Committee on General Education Assessment</a:t>
            </a:r>
          </a:p>
          <a:p>
            <a:r>
              <a:rPr lang="en-US" dirty="0" smtClean="0">
                <a:solidFill>
                  <a:prstClr val="black"/>
                </a:solidFill>
              </a:rPr>
              <a:t>May 15, 2017</a:t>
            </a:r>
          </a:p>
          <a:p>
            <a:pPr algn="ctr"/>
            <a:r>
              <a:rPr lang="en-US" dirty="0" smtClean="0">
                <a:solidFill>
                  <a:prstClr val="black"/>
                </a:solidFill>
              </a:rPr>
              <a:t>COURSE ASSESSMENT DESIGN : </a:t>
            </a:r>
            <a:r>
              <a:rPr lang="en-US" dirty="0" smtClean="0">
                <a:solidFill>
                  <a:prstClr val="black"/>
                </a:solidFill>
                <a:hlinkClick r:id="rId3"/>
              </a:rPr>
              <a:t>loa@psu.edu</a:t>
            </a:r>
            <a:r>
              <a:rPr lang="en-US" dirty="0" smtClean="0">
                <a:solidFill>
                  <a:prstClr val="black"/>
                </a:solidFill>
              </a:rPr>
              <a:t>, 814-863-8721 </a:t>
            </a:r>
            <a:endParaRPr lang="en-US" dirty="0">
              <a:solidFill>
                <a:prstClr val="black"/>
              </a:solidFill>
            </a:endParaRPr>
          </a:p>
        </p:txBody>
      </p:sp>
      <p:sp>
        <p:nvSpPr>
          <p:cNvPr id="3" name="Slide Number Placeholder 2"/>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3649443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851" y="214032"/>
            <a:ext cx="10058400" cy="947111"/>
          </a:xfrm>
        </p:spPr>
        <p:txBody>
          <a:bodyPr>
            <a:normAutofit/>
          </a:bodyPr>
          <a:lstStyle/>
          <a:p>
            <a:r>
              <a:rPr lang="en-US" sz="3200" b="1" dirty="0" smtClean="0"/>
              <a:t>GOAL for </a:t>
            </a:r>
            <a:r>
              <a:rPr lang="en-US" sz="3200" b="1" dirty="0" err="1" smtClean="0"/>
              <a:t>Integ</a:t>
            </a:r>
            <a:r>
              <a:rPr lang="en-US" sz="3200" b="1" dirty="0" smtClean="0"/>
              <a:t>. Studies: </a:t>
            </a:r>
            <a:br>
              <a:rPr lang="en-US" sz="3200" b="1" dirty="0" smtClean="0"/>
            </a:br>
            <a:r>
              <a:rPr lang="en-US" sz="3200" b="1" dirty="0" smtClean="0"/>
              <a:t>Provide </a:t>
            </a:r>
            <a:r>
              <a:rPr lang="en-US" sz="3200" b="1" dirty="0"/>
              <a:t>opportunities for integrative learning- </a:t>
            </a:r>
            <a:r>
              <a:rPr lang="en-US" sz="3200" b="1" dirty="0" smtClean="0"/>
              <a:t>Affective</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428489441"/>
              </p:ext>
            </p:extLst>
          </p:nvPr>
        </p:nvGraphicFramePr>
        <p:xfrm>
          <a:off x="368357" y="1339258"/>
          <a:ext cx="11112445" cy="5107510"/>
        </p:xfrm>
        <a:graphic>
          <a:graphicData uri="http://schemas.openxmlformats.org/drawingml/2006/table">
            <a:tbl>
              <a:tblPr firstRow="1" firstCol="1" bandRow="1">
                <a:tableStyleId>{5C22544A-7EE6-4342-B048-85BDC9FD1C3A}</a:tableStyleId>
              </a:tblPr>
              <a:tblGrid>
                <a:gridCol w="1526717"/>
                <a:gridCol w="6973155"/>
                <a:gridCol w="2612573"/>
              </a:tblGrid>
              <a:tr h="424575">
                <a:tc>
                  <a:txBody>
                    <a:bodyPr/>
                    <a:lstStyle/>
                    <a:p>
                      <a:r>
                        <a:rPr lang="en-US" dirty="0" smtClean="0"/>
                        <a:t>Sub-Goal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METRICS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MEASURE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1362769">
                <a:tc>
                  <a:txBody>
                    <a:bodyPr/>
                    <a:lstStyle/>
                    <a:p>
                      <a:pPr marL="0" marR="0">
                        <a:lnSpc>
                          <a:spcPct val="107000"/>
                        </a:lnSpc>
                        <a:spcBef>
                          <a:spcPts val="0"/>
                        </a:spcBef>
                        <a:spcAft>
                          <a:spcPts val="0"/>
                        </a:spcAft>
                      </a:pP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will develop integrative thinking abilities as a result of integrative</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studies course participation</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will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demonstrate</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positive attitudes about the importance of utilizing integrative thinking i</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 tackling complex issues, events and ideas or creation of new ideas</a:t>
                      </a:r>
                    </a:p>
                    <a:p>
                      <a:pPr marL="0" marR="0">
                        <a:lnSpc>
                          <a:spcPct val="107000"/>
                        </a:lnSpc>
                        <a:spcBef>
                          <a:spcPts val="0"/>
                        </a:spcBef>
                        <a:spcAft>
                          <a:spcPts val="0"/>
                        </a:spcAft>
                      </a:pPr>
                      <a:endPar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will </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demonstrate positive attitudes about the role of integrative thinking in Gen Ed </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overall undergraduate education. </a:t>
                      </a:r>
                    </a:p>
                    <a:p>
                      <a:pPr marL="0" marR="0">
                        <a:lnSpc>
                          <a:spcPct val="107000"/>
                        </a:lnSpc>
                        <a:spcBef>
                          <a:spcPts val="0"/>
                        </a:spcBef>
                        <a:spcAft>
                          <a:spcPts val="0"/>
                        </a:spcAft>
                      </a:pPr>
                      <a:endPar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will </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demonstrate ability to consciously reflect on personal and disciplinary bias </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the role such bias may play in consideration of issues, events, and ideas as well as the development of ideas or solutions. </a:t>
                      </a:r>
                    </a:p>
                    <a:p>
                      <a:pPr marL="0" marR="0">
                        <a:lnSpc>
                          <a:spcPct val="107000"/>
                        </a:lnSpc>
                        <a:spcBef>
                          <a:spcPts val="0"/>
                        </a:spcBef>
                        <a:spcAft>
                          <a:spcPts val="0"/>
                        </a:spcAft>
                      </a:pPr>
                      <a:endPar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will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demonstrate</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high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motivation to engage</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integrative learning activities associated with Gen Ed courses. </a:t>
                      </a:r>
                      <a:endPar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dirty="0" smtClean="0">
                          <a:solidFill>
                            <a:schemeClr val="tx1"/>
                          </a:solidFill>
                          <a:effectLst/>
                        </a:rPr>
                        <a:t>Integrative</a:t>
                      </a:r>
                      <a:r>
                        <a:rPr lang="en-US" sz="1800" b="1" baseline="0" dirty="0" smtClean="0">
                          <a:solidFill>
                            <a:schemeClr val="tx1"/>
                          </a:solidFill>
                          <a:effectLst/>
                        </a:rPr>
                        <a:t> Studies student course </a:t>
                      </a:r>
                      <a:r>
                        <a:rPr lang="en-US" sz="1800" b="1" dirty="0" smtClean="0">
                          <a:solidFill>
                            <a:schemeClr val="tx1"/>
                          </a:solidFill>
                          <a:effectLst/>
                        </a:rPr>
                        <a:t>survey</a:t>
                      </a:r>
                      <a:r>
                        <a:rPr lang="en-US" sz="1800" b="0" baseline="0" dirty="0" smtClean="0">
                          <a:solidFill>
                            <a:schemeClr val="tx1"/>
                          </a:solidFill>
                          <a:effectLst/>
                        </a:rPr>
                        <a:t> </a:t>
                      </a:r>
                      <a:r>
                        <a:rPr lang="en-US" sz="1800" b="0" dirty="0" smtClean="0">
                          <a:solidFill>
                            <a:schemeClr val="tx1"/>
                          </a:solidFill>
                          <a:effectLst/>
                        </a:rPr>
                        <a:t>(LOA Office)</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800" b="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Integ</a:t>
                      </a: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Studies course faculty reflections on course </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(course memo</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61614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743568"/>
            <a:ext cx="10917702" cy="405213"/>
          </a:xfrm>
        </p:spPr>
        <p:txBody>
          <a:bodyPr>
            <a:noAutofit/>
          </a:bodyPr>
          <a:lstStyle/>
          <a:p>
            <a:r>
              <a:rPr lang="en-US" sz="3200" b="1" dirty="0" smtClean="0"/>
              <a:t>GOAL for </a:t>
            </a:r>
            <a:r>
              <a:rPr lang="en-US" sz="3200" b="1" dirty="0" err="1" smtClean="0"/>
              <a:t>Integ</a:t>
            </a:r>
            <a:r>
              <a:rPr lang="en-US" sz="3200" b="1" dirty="0" smtClean="0"/>
              <a:t>. Studies: </a:t>
            </a:r>
            <a:br>
              <a:rPr lang="en-US" sz="3200" b="1" dirty="0" smtClean="0"/>
            </a:br>
            <a:r>
              <a:rPr lang="en-US" sz="3200" b="1" dirty="0" smtClean="0"/>
              <a:t>Provide </a:t>
            </a:r>
            <a:r>
              <a:rPr lang="en-US" sz="3200" b="1" dirty="0"/>
              <a:t>opportunities for </a:t>
            </a:r>
            <a:r>
              <a:rPr lang="en-US" sz="3200" b="1" dirty="0" smtClean="0"/>
              <a:t>integrative learning- Evaluate </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7357392"/>
              </p:ext>
            </p:extLst>
          </p:nvPr>
        </p:nvGraphicFramePr>
        <p:xfrm>
          <a:off x="626598" y="1148781"/>
          <a:ext cx="11310424" cy="5521787"/>
        </p:xfrm>
        <a:graphic>
          <a:graphicData uri="http://schemas.openxmlformats.org/drawingml/2006/table">
            <a:tbl>
              <a:tblPr firstRow="1" firstCol="1" bandRow="1">
                <a:tableStyleId>{5C22544A-7EE6-4342-B048-85BDC9FD1C3A}</a:tableStyleId>
              </a:tblPr>
              <a:tblGrid>
                <a:gridCol w="1398563"/>
                <a:gridCol w="5486400"/>
                <a:gridCol w="4425461"/>
              </a:tblGrid>
              <a:tr h="331779">
                <a:tc>
                  <a:txBody>
                    <a:bodyPr/>
                    <a:lstStyle/>
                    <a:p>
                      <a:r>
                        <a:rPr lang="en-US" dirty="0" smtClean="0"/>
                        <a:t>Sub-goal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METRICS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MEASURE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930190">
                <a:tc rowSpan="3">
                  <a:txBody>
                    <a:bodyPr/>
                    <a:lstStyle/>
                    <a:p>
                      <a:pPr marL="0" marR="0">
                        <a:lnSpc>
                          <a:spcPct val="107000"/>
                        </a:lnSpc>
                        <a:spcBef>
                          <a:spcPts val="0"/>
                        </a:spcBef>
                        <a:spcAft>
                          <a:spcPts val="0"/>
                        </a:spcAft>
                      </a:pP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will develop integrative thinking abilities</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as a result of Integrative Studies course participation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smtClean="0">
                          <a:solidFill>
                            <a:schemeClr val="tx1"/>
                          </a:solidFill>
                          <a:effectLst/>
                        </a:rPr>
                        <a:t>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will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rate quality</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course </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teaching, activities, and assessments as supporting their learning</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dirty="0" smtClean="0">
                          <a:solidFill>
                            <a:schemeClr val="tx1"/>
                          </a:solidFill>
                          <a:effectLst/>
                        </a:rPr>
                        <a:t>Integrative</a:t>
                      </a:r>
                      <a:r>
                        <a:rPr lang="en-US" sz="1800" b="1" baseline="0" dirty="0" smtClean="0">
                          <a:solidFill>
                            <a:schemeClr val="tx1"/>
                          </a:solidFill>
                          <a:effectLst/>
                        </a:rPr>
                        <a:t> Studies student course </a:t>
                      </a:r>
                      <a:r>
                        <a:rPr lang="en-US" sz="1800" b="1" dirty="0" smtClean="0">
                          <a:solidFill>
                            <a:schemeClr val="tx1"/>
                          </a:solidFill>
                          <a:effectLst/>
                        </a:rPr>
                        <a:t>survey</a:t>
                      </a:r>
                      <a:r>
                        <a:rPr lang="en-US" sz="1800" b="0" baseline="0" dirty="0" smtClean="0">
                          <a:solidFill>
                            <a:schemeClr val="tx1"/>
                          </a:solidFill>
                          <a:effectLst/>
                        </a:rPr>
                        <a:t> </a:t>
                      </a:r>
                      <a:r>
                        <a:rPr lang="en-US" sz="1800" b="0" dirty="0" smtClean="0">
                          <a:solidFill>
                            <a:schemeClr val="tx1"/>
                          </a:solidFill>
                          <a:effectLst/>
                        </a:rPr>
                        <a:t>(LOA Office)</a:t>
                      </a:r>
                    </a:p>
                    <a:p>
                      <a:pPr marL="0" marR="0">
                        <a:lnSpc>
                          <a:spcPct val="107000"/>
                        </a:lnSpc>
                        <a:spcBef>
                          <a:spcPts val="0"/>
                        </a:spcBef>
                        <a:spcAft>
                          <a:spcPts val="0"/>
                        </a:spcAft>
                      </a:pP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6070">
                <a:tc vMerge="1">
                  <a:txBody>
                    <a:bodyPr/>
                    <a:lstStyle/>
                    <a:p>
                      <a:pPr marL="0" marR="0">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Faculty will use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course activities that support development</a:t>
                      </a: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integrative thinking outcomes</a:t>
                      </a:r>
                    </a:p>
                    <a:p>
                      <a:pPr marL="0" marR="0">
                        <a:lnSpc>
                          <a:spcPct val="107000"/>
                        </a:lnSpc>
                        <a:spcBef>
                          <a:spcPts val="0"/>
                        </a:spcBef>
                        <a:spcAft>
                          <a:spcPts val="0"/>
                        </a:spcAft>
                      </a:pPr>
                      <a:endPar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will have </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sufficient opportunities to develop integrative thinking </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outcomes</a:t>
                      </a:r>
                      <a:endPar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Faculty will choose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appropriate course activities</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assessments </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that fit student prior knowledge and abilities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dirty="0" smtClean="0">
                          <a:solidFill>
                            <a:schemeClr val="tx1"/>
                          </a:solidFill>
                          <a:effectLst/>
                        </a:rPr>
                        <a:t>Integrative</a:t>
                      </a:r>
                      <a:r>
                        <a:rPr lang="en-US" sz="1800" b="1" baseline="0" dirty="0" smtClean="0">
                          <a:solidFill>
                            <a:schemeClr val="tx1"/>
                          </a:solidFill>
                          <a:effectLst/>
                        </a:rPr>
                        <a:t> Studies student course </a:t>
                      </a:r>
                      <a:r>
                        <a:rPr lang="en-US" sz="1800" b="1" dirty="0" smtClean="0">
                          <a:solidFill>
                            <a:schemeClr val="tx1"/>
                          </a:solidFill>
                          <a:effectLst/>
                        </a:rPr>
                        <a:t>survey</a:t>
                      </a:r>
                      <a:r>
                        <a:rPr lang="en-US" sz="1800" b="0" baseline="0" dirty="0" smtClean="0">
                          <a:solidFill>
                            <a:schemeClr val="tx1"/>
                          </a:solidFill>
                          <a:effectLst/>
                        </a:rPr>
                        <a:t> </a:t>
                      </a:r>
                      <a:r>
                        <a:rPr lang="en-US" sz="1800" b="0" dirty="0" smtClean="0">
                          <a:solidFill>
                            <a:schemeClr val="tx1"/>
                          </a:solidFill>
                          <a:effectLst/>
                        </a:rPr>
                        <a:t>(LOA Office)</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800" b="0" dirty="0" smtClean="0">
                        <a:solidFill>
                          <a:schemeClr val="tx1"/>
                        </a:solidFill>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800" b="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Integ</a:t>
                      </a: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Studies course assessment evidence, other course artifacts and faculty reflections on course </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(course materials + course memo</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800" b="0" dirty="0" smtClean="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97381">
                <a:tc vMerge="1">
                  <a:txBody>
                    <a:bodyPr/>
                    <a:lstStyle/>
                    <a:p>
                      <a:pPr marL="0" marR="0">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Faculty will have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sufficient support and resources </a:t>
                      </a: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develop high quality Integrative Studies courses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Faculty</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survey </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will evaluate faculty satisfaction with professional development opportunities and course resources</a:t>
                      </a:r>
                    </a:p>
                    <a:p>
                      <a:pPr marL="0" marR="0">
                        <a:lnSpc>
                          <a:spcPct val="107000"/>
                        </a:lnSpc>
                        <a:spcBef>
                          <a:spcPts val="0"/>
                        </a:spcBef>
                        <a:spcAft>
                          <a:spcPts val="0"/>
                        </a:spcAft>
                      </a:pP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8820D8CD-C910-4C45-9EAA-5B45AA7A230B}" type="slidenum">
              <a:rPr lang="en-US" smtClean="0"/>
              <a:t>11</a:t>
            </a:fld>
            <a:endParaRPr lang="en-US"/>
          </a:p>
        </p:txBody>
      </p:sp>
    </p:spTree>
    <p:extLst>
      <p:ext uri="{BB962C8B-B14F-4D97-AF65-F5344CB8AC3E}">
        <p14:creationId xmlns:p14="http://schemas.microsoft.com/office/powerpoint/2010/main" val="257948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 Ed Objective: Integrative Thinking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9614121"/>
              </p:ext>
            </p:extLst>
          </p:nvPr>
        </p:nvGraphicFramePr>
        <p:xfrm>
          <a:off x="912984" y="2347870"/>
          <a:ext cx="9956800" cy="3426460"/>
        </p:xfrm>
        <a:graphic>
          <a:graphicData uri="http://schemas.openxmlformats.org/drawingml/2006/table">
            <a:tbl>
              <a:tblPr>
                <a:tableStyleId>{5C22544A-7EE6-4342-B048-85BDC9FD1C3A}</a:tableStyleId>
              </a:tblPr>
              <a:tblGrid>
                <a:gridCol w="9956800"/>
              </a:tblGrid>
              <a:tr h="622300">
                <a:tc>
                  <a:txBody>
                    <a:bodyPr/>
                    <a:lstStyle/>
                    <a:p>
                      <a:pPr algn="just" fontAlgn="ctr"/>
                      <a:r>
                        <a:rPr lang="en-US" sz="2800" u="none" strike="noStrike" dirty="0">
                          <a:effectLst/>
                        </a:rPr>
                        <a:t>The ability to </a:t>
                      </a:r>
                      <a:r>
                        <a:rPr lang="en-US" sz="2800" b="1" u="sng" strike="noStrike" dirty="0" smtClean="0">
                          <a:effectLst/>
                        </a:rPr>
                        <a:t>synthesize </a:t>
                      </a:r>
                      <a:r>
                        <a:rPr lang="en-US" sz="2800" b="1" u="sng" strike="noStrike" dirty="0">
                          <a:effectLst/>
                        </a:rPr>
                        <a:t>knowledge across multiple domains</a:t>
                      </a:r>
                      <a:r>
                        <a:rPr lang="en-US" sz="2800" u="sng" strike="noStrike" dirty="0">
                          <a:effectLst/>
                        </a:rPr>
                        <a:t>, </a:t>
                      </a:r>
                      <a:r>
                        <a:rPr lang="en-US" sz="2800" u="none" strike="noStrike" dirty="0">
                          <a:effectLst/>
                        </a:rPr>
                        <a:t>modes of inquiry, historical periods, and perspectives, as well as </a:t>
                      </a:r>
                      <a:endParaRPr lang="en-US" sz="2800" u="none" strike="noStrike" dirty="0" smtClean="0">
                        <a:effectLst/>
                      </a:endParaRPr>
                    </a:p>
                    <a:p>
                      <a:pPr algn="just" fontAlgn="ctr"/>
                      <a:endParaRPr lang="en-US" sz="2800" u="none" strike="noStrike" dirty="0" smtClean="0">
                        <a:effectLst/>
                      </a:endParaRPr>
                    </a:p>
                    <a:p>
                      <a:pPr algn="just" fontAlgn="ctr"/>
                      <a:r>
                        <a:rPr lang="en-US" sz="2800" u="none" strike="noStrike" dirty="0" smtClean="0">
                          <a:effectLst/>
                        </a:rPr>
                        <a:t>the </a:t>
                      </a:r>
                      <a:r>
                        <a:rPr lang="en-US" sz="2800" u="none" strike="noStrike" dirty="0">
                          <a:effectLst/>
                        </a:rPr>
                        <a:t>ability to </a:t>
                      </a:r>
                      <a:r>
                        <a:rPr lang="en-US" sz="2800" b="1" u="sng" strike="noStrike" dirty="0">
                          <a:effectLst/>
                        </a:rPr>
                        <a:t>identify linkages between existing knowledge and new information. </a:t>
                      </a:r>
                      <a:endParaRPr lang="en-US" sz="2800" b="1" u="sng" strike="noStrike" dirty="0" smtClean="0">
                        <a:effectLst/>
                      </a:endParaRPr>
                    </a:p>
                    <a:p>
                      <a:pPr algn="just" fontAlgn="ctr"/>
                      <a:endParaRPr lang="en-US" sz="2800" b="1" u="sng" strike="noStrike" dirty="0" smtClean="0">
                        <a:effectLst/>
                      </a:endParaRPr>
                    </a:p>
                    <a:p>
                      <a:pPr algn="just" fontAlgn="ctr"/>
                      <a:r>
                        <a:rPr lang="en-US" sz="2800" u="none" strike="noStrike" dirty="0" smtClean="0">
                          <a:effectLst/>
                        </a:rPr>
                        <a:t>Individuals </a:t>
                      </a:r>
                      <a:r>
                        <a:rPr lang="en-US" sz="2800" u="none" strike="noStrike" dirty="0">
                          <a:effectLst/>
                        </a:rPr>
                        <a:t>who engage in integrative thinking are </a:t>
                      </a:r>
                      <a:r>
                        <a:rPr lang="en-US" sz="2800" b="1" u="sng" strike="noStrike" dirty="0">
                          <a:effectLst/>
                        </a:rPr>
                        <a:t>able to transfer knowledge within and beyond their current contexts</a:t>
                      </a:r>
                      <a:r>
                        <a:rPr lang="en-US" sz="2800" u="none" strike="noStrike" dirty="0">
                          <a:effectLst/>
                        </a:rPr>
                        <a:t>.</a:t>
                      </a:r>
                      <a:endParaRPr lang="en-US" sz="2800" b="0" i="0" u="none" strike="noStrike" dirty="0">
                        <a:solidFill>
                          <a:srgbClr val="000000"/>
                        </a:solidFill>
                        <a:effectLst/>
                        <a:latin typeface="Times New Roman" charset="0"/>
                      </a:endParaRPr>
                    </a:p>
                  </a:txBody>
                  <a:tcPr marL="12700" marR="12700" marT="12700" marB="0" anchor="ctr"/>
                </a:tc>
              </a:tr>
            </a:tbl>
          </a:graphicData>
        </a:graphic>
      </p:graphicFrame>
      <p:sp>
        <p:nvSpPr>
          <p:cNvPr id="3" name="Slide Number Placeholder 2"/>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1794524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42" y="274934"/>
            <a:ext cx="11509829" cy="968440"/>
          </a:xfrm>
        </p:spPr>
        <p:txBody>
          <a:bodyPr>
            <a:noAutofit/>
          </a:bodyPr>
          <a:lstStyle/>
          <a:p>
            <a:r>
              <a:rPr lang="en-US" sz="3200" dirty="0" smtClean="0"/>
              <a:t>Integrative Thinking: Assessment Criteria and Learning Objectives (1) (course memo)</a:t>
            </a:r>
            <a:endParaRPr lang="en-US" sz="3200" dirty="0"/>
          </a:p>
        </p:txBody>
      </p:sp>
      <p:sp>
        <p:nvSpPr>
          <p:cNvPr id="3" name="Content Placeholder 2"/>
          <p:cNvSpPr>
            <a:spLocks noGrp="1"/>
          </p:cNvSpPr>
          <p:nvPr>
            <p:ph idx="1"/>
          </p:nvPr>
        </p:nvSpPr>
        <p:spPr>
          <a:xfrm>
            <a:off x="449943" y="1269603"/>
            <a:ext cx="11030858" cy="5319883"/>
          </a:xfrm>
          <a:solidFill>
            <a:schemeClr val="bg1"/>
          </a:solidFill>
        </p:spPr>
        <p:txBody>
          <a:bodyPr>
            <a:normAutofit/>
          </a:bodyPr>
          <a:lstStyle/>
          <a:p>
            <a:r>
              <a:rPr lang="en-US" sz="2400" b="1" dirty="0" smtClean="0"/>
              <a:t>Disciplinary grounding</a:t>
            </a:r>
          </a:p>
          <a:p>
            <a:pPr lvl="1"/>
            <a:r>
              <a:rPr lang="en-US" sz="2400" dirty="0" smtClean="0"/>
              <a:t>Degree to which student work is grounded in carefully selected and adequately employed disciplinary insights </a:t>
            </a:r>
          </a:p>
          <a:p>
            <a:pPr lvl="1"/>
            <a:r>
              <a:rPr lang="en-US" sz="2400" dirty="0" smtClean="0"/>
              <a:t>IT1. Define/ recognize/ apply disciplinary theories, findings, examples, methods, validation criteria, genres, communication forms</a:t>
            </a:r>
          </a:p>
          <a:p>
            <a:r>
              <a:rPr lang="en-US" sz="2400" b="1" dirty="0" smtClean="0"/>
              <a:t>Advancement through integration</a:t>
            </a:r>
          </a:p>
          <a:p>
            <a:pPr lvl="1"/>
            <a:r>
              <a:rPr lang="en-US" sz="2400" dirty="0" smtClean="0"/>
              <a:t>Degree to which disciplinary insights are clearly integrated </a:t>
            </a:r>
          </a:p>
          <a:p>
            <a:pPr lvl="1"/>
            <a:r>
              <a:rPr lang="en-US" sz="2400" dirty="0" smtClean="0"/>
              <a:t>IT2. Use integrative structures such as conceptual frameworks, graphic representations, models, metaphors, explanations, solutions that result in more complex, effective, empirically grounded or comprehensive accounts or products than would have been possible under single disciplinary framework.</a:t>
            </a:r>
            <a:endParaRPr lang="en-US" sz="2400" dirty="0"/>
          </a:p>
          <a:p>
            <a:r>
              <a:rPr lang="en-US" sz="2400" dirty="0" smtClean="0"/>
              <a:t>(1) </a:t>
            </a:r>
            <a:r>
              <a:rPr lang="en-US" sz="2400" dirty="0" err="1" smtClean="0"/>
              <a:t>Boix</a:t>
            </a:r>
            <a:r>
              <a:rPr lang="en-US" sz="2400" dirty="0" smtClean="0"/>
              <a:t> </a:t>
            </a:r>
            <a:r>
              <a:rPr lang="en-US" sz="2400" dirty="0" err="1" smtClean="0"/>
              <a:t>Mansilla</a:t>
            </a:r>
            <a:r>
              <a:rPr lang="en-US" sz="2400" dirty="0" smtClean="0"/>
              <a:t> &amp; </a:t>
            </a:r>
            <a:r>
              <a:rPr lang="en-US" sz="2400" dirty="0" err="1" smtClean="0"/>
              <a:t>Duraising</a:t>
            </a:r>
            <a:r>
              <a:rPr lang="en-US" sz="2400" dirty="0" smtClean="0"/>
              <a:t>, 2007</a:t>
            </a:r>
            <a:endParaRPr lang="en-US" sz="24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1579212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71" y="286603"/>
            <a:ext cx="11103429" cy="1450757"/>
          </a:xfrm>
        </p:spPr>
        <p:txBody>
          <a:bodyPr>
            <a:normAutofit/>
          </a:bodyPr>
          <a:lstStyle/>
          <a:p>
            <a:r>
              <a:rPr lang="en-US" sz="3200" dirty="0"/>
              <a:t>Integrative Thinking: Assessment Criteria and Learning Objectives (1) (course memo)</a:t>
            </a:r>
          </a:p>
        </p:txBody>
      </p:sp>
      <p:sp>
        <p:nvSpPr>
          <p:cNvPr id="3" name="Content Placeholder 2"/>
          <p:cNvSpPr>
            <a:spLocks noGrp="1"/>
          </p:cNvSpPr>
          <p:nvPr>
            <p:ph idx="1"/>
          </p:nvPr>
        </p:nvSpPr>
        <p:spPr>
          <a:xfrm>
            <a:off x="377371" y="1845733"/>
            <a:ext cx="11103429" cy="4614051"/>
          </a:xfrm>
        </p:spPr>
        <p:txBody>
          <a:bodyPr/>
          <a:lstStyle/>
          <a:p>
            <a:r>
              <a:rPr lang="en-US" sz="2400" b="1" dirty="0"/>
              <a:t>Critical awareness</a:t>
            </a:r>
          </a:p>
          <a:p>
            <a:pPr lvl="1"/>
            <a:r>
              <a:rPr lang="en-US" sz="2400" dirty="0"/>
              <a:t>Degree to which work exhibits </a:t>
            </a:r>
            <a:r>
              <a:rPr lang="en-US" sz="2400" b="1" dirty="0"/>
              <a:t>clear sense of purpose</a:t>
            </a:r>
            <a:r>
              <a:rPr lang="en-US" sz="2400" dirty="0"/>
              <a:t>, framing issue in ways that invite interdisciplinary approach</a:t>
            </a:r>
          </a:p>
          <a:p>
            <a:pPr lvl="1"/>
            <a:r>
              <a:rPr lang="en-US" sz="2400" dirty="0"/>
              <a:t>IT3. Frame problems or solutions in ways that show reflection on choices, opportunities, compromises by taking interdisciplinary approach</a:t>
            </a:r>
          </a:p>
          <a:p>
            <a:pPr lvl="1"/>
            <a:r>
              <a:rPr lang="en-US" sz="2400" dirty="0"/>
              <a:t>IT4. Exhibit awareness of of disciplinary contributions, how disciplines are integrated, limitations of integration</a:t>
            </a:r>
          </a:p>
          <a:p>
            <a:pPr lvl="1"/>
            <a:r>
              <a:rPr lang="en-US" sz="2400" dirty="0"/>
              <a:t>IT5. Recognize </a:t>
            </a:r>
            <a:r>
              <a:rPr lang="en-US" sz="2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personal and disciplinary bias </a:t>
            </a:r>
            <a:r>
              <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and the role such bias may play in framing of issues, events, ideas or works as well as the development of ideas or solutions (optional</a:t>
            </a:r>
            <a:r>
              <a:rPr lang="en-US"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p>
          <a:p>
            <a:pPr lvl="1"/>
            <a:endParaRPr lang="en-US" sz="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01168" lvl="1" indent="0">
              <a:buNone/>
            </a:pPr>
            <a:r>
              <a:rPr lang="en-US" dirty="0"/>
              <a:t>(1) </a:t>
            </a:r>
            <a:r>
              <a:rPr lang="en-US" dirty="0" err="1"/>
              <a:t>Boix</a:t>
            </a:r>
            <a:r>
              <a:rPr lang="en-US" dirty="0"/>
              <a:t> </a:t>
            </a:r>
            <a:r>
              <a:rPr lang="en-US" dirty="0" err="1"/>
              <a:t>Mansilla</a:t>
            </a:r>
            <a:r>
              <a:rPr lang="en-US" dirty="0"/>
              <a:t> &amp; </a:t>
            </a:r>
            <a:r>
              <a:rPr lang="en-US" dirty="0" err="1"/>
              <a:t>Duraising</a:t>
            </a:r>
            <a:r>
              <a:rPr lang="en-US" dirty="0"/>
              <a:t>, 2007</a:t>
            </a:r>
          </a:p>
          <a:p>
            <a:pPr lvl="1"/>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14</a:t>
            </a:fld>
            <a:endParaRPr lang="en-US" dirty="0"/>
          </a:p>
        </p:txBody>
      </p:sp>
    </p:spTree>
    <p:extLst>
      <p:ext uri="{BB962C8B-B14F-4D97-AF65-F5344CB8AC3E}">
        <p14:creationId xmlns:p14="http://schemas.microsoft.com/office/powerpoint/2010/main" val="635920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Integrative thinking: How-to inspirations embedded in </a:t>
            </a:r>
            <a:r>
              <a:rPr lang="en-US" dirty="0" err="1" smtClean="0"/>
              <a:t>Integ</a:t>
            </a:r>
            <a:r>
              <a:rPr lang="en-US" dirty="0" smtClean="0"/>
              <a:t>. Studies course memo</a:t>
            </a:r>
            <a:endParaRPr lang="en-US" dirty="0"/>
          </a:p>
        </p:txBody>
      </p:sp>
      <p:sp>
        <p:nvSpPr>
          <p:cNvPr id="3" name="Content Placeholder 2"/>
          <p:cNvSpPr>
            <a:spLocks noGrp="1"/>
          </p:cNvSpPr>
          <p:nvPr>
            <p:ph idx="1"/>
          </p:nvPr>
        </p:nvSpPr>
        <p:spPr>
          <a:xfrm>
            <a:off x="470263" y="1845734"/>
            <a:ext cx="11260183" cy="4023360"/>
          </a:xfrm>
        </p:spPr>
        <p:txBody>
          <a:bodyPr>
            <a:normAutofit fontScale="92500" lnSpcReduction="10000"/>
          </a:bodyPr>
          <a:lstStyle/>
          <a:p>
            <a:r>
              <a:rPr lang="en-US" dirty="0" err="1" smtClean="0"/>
              <a:t>Boix</a:t>
            </a:r>
            <a:r>
              <a:rPr lang="en-US" dirty="0" smtClean="0"/>
              <a:t> </a:t>
            </a:r>
            <a:r>
              <a:rPr lang="en-US" dirty="0" err="1" smtClean="0"/>
              <a:t>Mansilla</a:t>
            </a:r>
            <a:r>
              <a:rPr lang="en-US" dirty="0" smtClean="0"/>
              <a:t> et al. 2009: Course structure framing for integrative thinking, rubric to assess integrative writing (and other works)</a:t>
            </a:r>
          </a:p>
          <a:p>
            <a:r>
              <a:rPr lang="en-US" dirty="0" smtClean="0"/>
              <a:t>Golding 2009: The best how-to design integrative studies courses ever</a:t>
            </a:r>
          </a:p>
          <a:p>
            <a:r>
              <a:rPr lang="en-US" dirty="0" err="1" smtClean="0"/>
              <a:t>Asso</a:t>
            </a:r>
            <a:r>
              <a:rPr lang="en-US" dirty="0" smtClean="0"/>
              <a:t>. For Integrative Studies and Institute in Integrative Studies: Guide to Syllabus Preparation</a:t>
            </a:r>
          </a:p>
          <a:p>
            <a:r>
              <a:rPr lang="en-US" dirty="0" smtClean="0"/>
              <a:t>Penn State Gen Ed Assessment Committee: Suggested rubrics and assessments for Key Learning Objectives</a:t>
            </a:r>
          </a:p>
          <a:p>
            <a:endParaRPr lang="en-US" sz="900" dirty="0"/>
          </a:p>
          <a:p>
            <a:r>
              <a:rPr lang="en-US" dirty="0" smtClean="0"/>
              <a:t>Pull it all together: Course memo</a:t>
            </a:r>
          </a:p>
          <a:p>
            <a:pPr lvl="1"/>
            <a:r>
              <a:rPr lang="en-US" dirty="0" smtClean="0"/>
              <a:t>Course design rationale: The “hook”</a:t>
            </a:r>
          </a:p>
          <a:p>
            <a:pPr lvl="1"/>
            <a:r>
              <a:rPr lang="en-US" dirty="0" smtClean="0"/>
              <a:t>Alignment is crucial: Gen Ed and course objectives, course objectives with activities, assessments</a:t>
            </a:r>
          </a:p>
          <a:p>
            <a:pPr lvl="1"/>
            <a:r>
              <a:rPr lang="en-US" dirty="0" smtClean="0"/>
              <a:t>Assessment tools: What rubrics will you use? </a:t>
            </a:r>
            <a:r>
              <a:rPr lang="en-US" dirty="0" err="1" smtClean="0"/>
              <a:t>Boix</a:t>
            </a:r>
            <a:r>
              <a:rPr lang="en-US" dirty="0" smtClean="0"/>
              <a:t> </a:t>
            </a:r>
            <a:r>
              <a:rPr lang="en-US" dirty="0" err="1" smtClean="0"/>
              <a:t>Mansilla</a:t>
            </a:r>
            <a:r>
              <a:rPr lang="en-US" dirty="0" smtClean="0"/>
              <a:t> writing rubric? Gen Ed Key Learning Objective suggested rubrics?</a:t>
            </a:r>
          </a:p>
          <a:p>
            <a:pPr lvl="1"/>
            <a:r>
              <a:rPr lang="en-US" dirty="0" smtClean="0"/>
              <a:t>Formative assessment is crucial to integrative disciplinary perspectives, tools to create integrative thinking works</a:t>
            </a:r>
          </a:p>
          <a:p>
            <a:pPr lvl="1"/>
            <a:r>
              <a:rPr lang="en-US" dirty="0" smtClean="0"/>
              <a:t>Reflection on what happened! Reflection as teacher of integrative thinking!</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15</a:t>
            </a:fld>
            <a:endParaRPr lang="en-US" dirty="0"/>
          </a:p>
        </p:txBody>
      </p:sp>
    </p:spTree>
    <p:extLst>
      <p:ext uri="{BB962C8B-B14F-4D97-AF65-F5344CB8AC3E}">
        <p14:creationId xmlns:p14="http://schemas.microsoft.com/office/powerpoint/2010/main" val="65475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32" y="832730"/>
            <a:ext cx="10517051" cy="308482"/>
          </a:xfrm>
        </p:spPr>
        <p:txBody>
          <a:bodyPr>
            <a:noAutofit/>
          </a:bodyPr>
          <a:lstStyle/>
          <a:p>
            <a:r>
              <a:rPr lang="en-US" sz="4000" dirty="0"/>
              <a:t>Integrative </a:t>
            </a:r>
            <a:r>
              <a:rPr lang="en-US" sz="4000" dirty="0" smtClean="0"/>
              <a:t>Thinking: Evaluation Criteria (2) </a:t>
            </a:r>
            <a:br>
              <a:rPr lang="en-US" sz="4000" dirty="0" smtClean="0"/>
            </a:br>
            <a:r>
              <a:rPr lang="en-US" sz="4000" dirty="0" smtClean="0"/>
              <a:t>(course materials and course memo)</a:t>
            </a:r>
            <a:endParaRPr lang="en-US" sz="4000" dirty="0"/>
          </a:p>
        </p:txBody>
      </p:sp>
      <p:sp>
        <p:nvSpPr>
          <p:cNvPr id="3" name="Content Placeholder 2"/>
          <p:cNvSpPr>
            <a:spLocks noGrp="1"/>
          </p:cNvSpPr>
          <p:nvPr>
            <p:ph idx="1"/>
          </p:nvPr>
        </p:nvSpPr>
        <p:spPr>
          <a:xfrm>
            <a:off x="217715" y="986971"/>
            <a:ext cx="11596914" cy="5837939"/>
          </a:xfrm>
          <a:solidFill>
            <a:schemeClr val="bg1"/>
          </a:solidFill>
        </p:spPr>
        <p:txBody>
          <a:bodyPr>
            <a:normAutofit fontScale="92500" lnSpcReduction="20000"/>
          </a:bodyPr>
          <a:lstStyle/>
          <a:p>
            <a:pPr fontAlgn="t"/>
            <a:r>
              <a:rPr lang="en-US" sz="2400" b="1" dirty="0" smtClean="0"/>
              <a:t>Course curriculum clearly presents: </a:t>
            </a:r>
          </a:p>
          <a:p>
            <a:pPr lvl="1" fontAlgn="t"/>
            <a:r>
              <a:rPr lang="en-US" sz="2400" b="1" dirty="0"/>
              <a:t>M</a:t>
            </a:r>
            <a:r>
              <a:rPr lang="en-US" sz="2400" b="1" dirty="0" smtClean="0"/>
              <a:t>ain purpose:</a:t>
            </a:r>
          </a:p>
          <a:p>
            <a:pPr lvl="1" fontAlgn="t"/>
            <a:r>
              <a:rPr lang="en-US" sz="2400" b="1" dirty="0" smtClean="0"/>
              <a:t> </a:t>
            </a:r>
            <a:r>
              <a:rPr lang="en-US" sz="2400" dirty="0" smtClean="0"/>
              <a:t>What is significant topic, issue, or product to be approached in interdisciplinary fashion?</a:t>
            </a:r>
          </a:p>
          <a:p>
            <a:pPr lvl="1" fontAlgn="t"/>
            <a:r>
              <a:rPr lang="en-US" sz="2400" b="1" dirty="0"/>
              <a:t>R</a:t>
            </a:r>
            <a:r>
              <a:rPr lang="en-US" sz="2400" b="1" dirty="0" smtClean="0"/>
              <a:t>eason for interdisciplinary approach</a:t>
            </a:r>
            <a:r>
              <a:rPr lang="en-US" sz="2400" dirty="0" smtClean="0"/>
              <a:t>: </a:t>
            </a:r>
          </a:p>
          <a:p>
            <a:pPr lvl="2" fontAlgn="t"/>
            <a:r>
              <a:rPr lang="en-US" sz="2000" dirty="0" smtClean="0"/>
              <a:t>Why is an interdisciplinary approach valuable or necessary for this issue(s) or topic? Is there a “hook” or “grabber” at the beginning that draws students into the issue, motivating them to learn about it?</a:t>
            </a:r>
          </a:p>
          <a:p>
            <a:pPr lvl="1" fontAlgn="t"/>
            <a:r>
              <a:rPr lang="en-US" sz="2400" b="1" dirty="0" smtClean="0"/>
              <a:t>Integrative objects for student work</a:t>
            </a:r>
            <a:r>
              <a:rPr lang="en-US" sz="2400" dirty="0" smtClean="0"/>
              <a:t>: </a:t>
            </a:r>
          </a:p>
          <a:p>
            <a:pPr lvl="2" fontAlgn="t"/>
            <a:r>
              <a:rPr lang="en-US" sz="2000" dirty="0" smtClean="0"/>
              <a:t>What is aim of taking integrative approach? What are students expected to produce? </a:t>
            </a:r>
          </a:p>
          <a:p>
            <a:pPr lvl="1" fontAlgn="t"/>
            <a:r>
              <a:rPr lang="en-US" sz="2400" b="1" dirty="0" smtClean="0"/>
              <a:t>Interdisciplinary tasks</a:t>
            </a:r>
            <a:r>
              <a:rPr lang="en-US" sz="2400" dirty="0" smtClean="0"/>
              <a:t>: </a:t>
            </a:r>
          </a:p>
          <a:p>
            <a:pPr lvl="2" fontAlgn="t"/>
            <a:r>
              <a:rPr lang="en-US" sz="2000" dirty="0" smtClean="0"/>
              <a:t>What sort of interdisciplinary tasks will students need to make to produce the integrative objects?  Is integration ongoing throughout the course after presentation of disciplinary perspectives?</a:t>
            </a:r>
          </a:p>
          <a:p>
            <a:pPr lvl="1" fontAlgn="t"/>
            <a:r>
              <a:rPr lang="en-US" sz="2400" b="1" dirty="0" smtClean="0"/>
              <a:t>Disciplines to be integrated</a:t>
            </a:r>
            <a:r>
              <a:rPr lang="en-US" sz="2400" dirty="0" smtClean="0"/>
              <a:t>: </a:t>
            </a:r>
          </a:p>
          <a:p>
            <a:pPr lvl="2" fontAlgn="t"/>
            <a:r>
              <a:rPr lang="en-US" sz="2000" dirty="0" smtClean="0"/>
              <a:t>Why is it important for interdisciplinary work on this issue?  </a:t>
            </a:r>
          </a:p>
          <a:p>
            <a:pPr lvl="2" fontAlgn="t"/>
            <a:r>
              <a:rPr lang="en-US" sz="2000" dirty="0" smtClean="0"/>
              <a:t>What substantial contribution does each discipline make? How does each present a clearly distinct perspective, mode of knowing and inquiry? What would be missing if this discipline were not represented?</a:t>
            </a:r>
          </a:p>
          <a:p>
            <a:pPr lvl="1" fontAlgn="t"/>
            <a:r>
              <a:rPr lang="en-US" sz="2400" b="1" dirty="0"/>
              <a:t>Course structure: </a:t>
            </a:r>
          </a:p>
          <a:p>
            <a:pPr lvl="2" fontAlgn="t"/>
            <a:r>
              <a:rPr lang="en-US" sz="2000" dirty="0"/>
              <a:t>Does the syllabus serve as a map </a:t>
            </a:r>
            <a:r>
              <a:rPr lang="en-US" sz="2000" dirty="0" smtClean="0"/>
              <a:t>of, or orientation, to the course? Do tools, readings, message for each week reinforce each other and take students on a developmental path toward integrative thinking?</a:t>
            </a:r>
            <a:endParaRPr lang="en-US" sz="2000" dirty="0"/>
          </a:p>
          <a:p>
            <a:pPr fontAlgn="t"/>
            <a:r>
              <a:rPr lang="en-US" dirty="0" smtClean="0"/>
              <a:t>From: Golding 2009 and </a:t>
            </a:r>
            <a:r>
              <a:rPr lang="en-US" dirty="0" err="1" smtClean="0"/>
              <a:t>Asso</a:t>
            </a:r>
            <a:r>
              <a:rPr lang="en-US" dirty="0" smtClean="0"/>
              <a:t>. Integrative Studies and </a:t>
            </a:r>
            <a:r>
              <a:rPr lang="en-US" dirty="0" err="1" smtClean="0"/>
              <a:t>Instit</a:t>
            </a:r>
            <a:r>
              <a:rPr lang="en-US" dirty="0" smtClean="0"/>
              <a:t>. in </a:t>
            </a:r>
            <a:r>
              <a:rPr lang="en-US" dirty="0" err="1" smtClean="0"/>
              <a:t>Integ</a:t>
            </a:r>
            <a:r>
              <a:rPr lang="en-US" dirty="0" smtClean="0"/>
              <a:t>. Studies syllabus guide</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16</a:t>
            </a:fld>
            <a:endParaRPr lang="en-US" dirty="0"/>
          </a:p>
        </p:txBody>
      </p:sp>
    </p:spTree>
    <p:extLst>
      <p:ext uri="{BB962C8B-B14F-4D97-AF65-F5344CB8AC3E}">
        <p14:creationId xmlns:p14="http://schemas.microsoft.com/office/powerpoint/2010/main" val="1123787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399" y="649461"/>
            <a:ext cx="11146971" cy="787454"/>
          </a:xfrm>
        </p:spPr>
        <p:txBody>
          <a:bodyPr>
            <a:normAutofit fontScale="90000"/>
          </a:bodyPr>
          <a:lstStyle/>
          <a:p>
            <a:r>
              <a:rPr lang="en-US" dirty="0" smtClean="0"/>
              <a:t>Curriculum content: Evaluation Criteria</a:t>
            </a:r>
            <a:br>
              <a:rPr lang="en-US" dirty="0" smtClean="0"/>
            </a:br>
            <a:r>
              <a:rPr lang="en-US" dirty="0" smtClean="0"/>
              <a:t> (course materials and course memo)</a:t>
            </a:r>
            <a:endParaRPr lang="en-US" dirty="0"/>
          </a:p>
        </p:txBody>
      </p:sp>
      <p:sp>
        <p:nvSpPr>
          <p:cNvPr id="3" name="Content Placeholder 2"/>
          <p:cNvSpPr>
            <a:spLocks noGrp="1"/>
          </p:cNvSpPr>
          <p:nvPr>
            <p:ph idx="1"/>
          </p:nvPr>
        </p:nvSpPr>
        <p:spPr>
          <a:xfrm>
            <a:off x="261255" y="1936670"/>
            <a:ext cx="11437258" cy="4023360"/>
          </a:xfrm>
        </p:spPr>
        <p:txBody>
          <a:bodyPr>
            <a:normAutofit/>
          </a:bodyPr>
          <a:lstStyle/>
          <a:p>
            <a:pPr fontAlgn="t">
              <a:buFont typeface="Wingdings" charset="2"/>
              <a:buChar char="v"/>
            </a:pPr>
            <a:r>
              <a:rPr lang="en-US" sz="2400" dirty="0"/>
              <a:t>Presents multiple perspectives and ways of knowing</a:t>
            </a:r>
          </a:p>
          <a:p>
            <a:pPr fontAlgn="t">
              <a:buFont typeface="Wingdings" charset="2"/>
              <a:buChar char="v"/>
            </a:pPr>
            <a:r>
              <a:rPr lang="en-US" sz="2400" dirty="0"/>
              <a:t>Has clear interdisciplinary expectations and aims</a:t>
            </a:r>
          </a:p>
          <a:p>
            <a:pPr fontAlgn="t">
              <a:buFont typeface="Wingdings" charset="2"/>
              <a:buChar char="v"/>
            </a:pPr>
            <a:r>
              <a:rPr lang="en-US" sz="2400" dirty="0"/>
              <a:t>Gives students clear understanding of what interdisciplinary inquiry is and its importance</a:t>
            </a:r>
          </a:p>
          <a:p>
            <a:pPr fontAlgn="t">
              <a:buFont typeface="Wingdings" charset="2"/>
              <a:buChar char="v"/>
            </a:pPr>
            <a:r>
              <a:rPr lang="en-US" sz="2400" dirty="0"/>
              <a:t>Makes explicit each different way of knowing presented in subject</a:t>
            </a:r>
          </a:p>
          <a:p>
            <a:pPr fontAlgn="t">
              <a:buFont typeface="Wingdings" charset="2"/>
              <a:buChar char="v"/>
            </a:pPr>
            <a:r>
              <a:rPr lang="en-US" sz="2400" dirty="0"/>
              <a:t>Explicitly describes </a:t>
            </a:r>
            <a:r>
              <a:rPr lang="en-US" sz="2400" dirty="0" smtClean="0"/>
              <a:t>integrative works students will need to produce</a:t>
            </a:r>
          </a:p>
          <a:p>
            <a:pPr fontAlgn="t">
              <a:buFont typeface="Wingdings" charset="2"/>
              <a:buChar char="v"/>
            </a:pPr>
            <a:r>
              <a:rPr lang="en-US" sz="2400" dirty="0" smtClean="0"/>
              <a:t>Explicitly describes tasks needed to synthesize perspectives and produce integrative works</a:t>
            </a:r>
          </a:p>
          <a:p>
            <a:pPr fontAlgn="t">
              <a:buFont typeface="Wingdings" charset="2"/>
              <a:buChar char="v"/>
            </a:pPr>
            <a:r>
              <a:rPr lang="en-US" sz="2400" dirty="0" smtClean="0"/>
              <a:t>Has assessment tasks that reflect course learning objectives</a:t>
            </a:r>
            <a:endParaRPr lang="en-US" sz="2400" dirty="0"/>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17</a:t>
            </a:fld>
            <a:endParaRPr lang="en-US" dirty="0"/>
          </a:p>
        </p:txBody>
      </p:sp>
    </p:spTree>
    <p:extLst>
      <p:ext uri="{BB962C8B-B14F-4D97-AF65-F5344CB8AC3E}">
        <p14:creationId xmlns:p14="http://schemas.microsoft.com/office/powerpoint/2010/main" val="777478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10838" y="122099"/>
            <a:ext cx="10958648" cy="1214333"/>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smtClean="0"/>
              <a:t>It’s all connected: </a:t>
            </a:r>
          </a:p>
          <a:p>
            <a:r>
              <a:rPr lang="en-US" dirty="0" smtClean="0"/>
              <a:t>Course memo asks faculty to connect the pieces  </a:t>
            </a:r>
            <a:endParaRPr lang="en-US" dirty="0"/>
          </a:p>
        </p:txBody>
      </p:sp>
      <p:sp>
        <p:nvSpPr>
          <p:cNvPr id="6" name="TextBox 5"/>
          <p:cNvSpPr txBox="1"/>
          <p:nvPr/>
        </p:nvSpPr>
        <p:spPr>
          <a:xfrm>
            <a:off x="1275262" y="2258433"/>
            <a:ext cx="3771901" cy="3416320"/>
          </a:xfrm>
          <a:prstGeom prst="rect">
            <a:avLst/>
          </a:prstGeom>
          <a:noFill/>
        </p:spPr>
        <p:txBody>
          <a:bodyPr wrap="square" rtlCol="0">
            <a:spAutoFit/>
          </a:bodyPr>
          <a:lstStyle/>
          <a:p>
            <a:r>
              <a:rPr lang="en-US" sz="2400" b="1" dirty="0" smtClean="0"/>
              <a:t> What do I want students to </a:t>
            </a:r>
            <a:r>
              <a:rPr lang="en-US" sz="2400" b="1" u="sng" dirty="0" smtClean="0">
                <a:solidFill>
                  <a:schemeClr val="accent2"/>
                </a:solidFill>
              </a:rPr>
              <a:t>know</a:t>
            </a:r>
            <a:r>
              <a:rPr lang="en-US" sz="2400" b="1" dirty="0" smtClean="0"/>
              <a:t> and </a:t>
            </a:r>
            <a:r>
              <a:rPr lang="en-US" sz="2400" b="1" u="sng" dirty="0" smtClean="0">
                <a:solidFill>
                  <a:schemeClr val="accent2"/>
                </a:solidFill>
              </a:rPr>
              <a:t>do</a:t>
            </a:r>
            <a:r>
              <a:rPr lang="en-US" sz="2400" b="1" dirty="0" smtClean="0"/>
              <a:t> with course content?  </a:t>
            </a:r>
          </a:p>
          <a:p>
            <a:endParaRPr lang="en-US" sz="2400" b="1" dirty="0" smtClean="0"/>
          </a:p>
          <a:p>
            <a:r>
              <a:rPr lang="en-US" sz="2400" b="1" dirty="0" smtClean="0"/>
              <a:t>What </a:t>
            </a:r>
            <a:r>
              <a:rPr lang="en-US" sz="2400" b="1" u="sng" dirty="0" smtClean="0">
                <a:solidFill>
                  <a:schemeClr val="accent2"/>
                </a:solidFill>
              </a:rPr>
              <a:t>attitudes and motivations </a:t>
            </a:r>
            <a:r>
              <a:rPr lang="en-US" sz="2400" b="1" dirty="0" smtClean="0"/>
              <a:t>do I want them to develop that will help them learn in my course (and beyond)? </a:t>
            </a:r>
            <a:endParaRPr lang="en-US" sz="2400" b="1" dirty="0"/>
          </a:p>
        </p:txBody>
      </p:sp>
      <p:sp>
        <p:nvSpPr>
          <p:cNvPr id="7" name="TextBox 6"/>
          <p:cNvSpPr txBox="1"/>
          <p:nvPr/>
        </p:nvSpPr>
        <p:spPr>
          <a:xfrm>
            <a:off x="6826976" y="4788483"/>
            <a:ext cx="3004456" cy="1200329"/>
          </a:xfrm>
          <a:prstGeom prst="rect">
            <a:avLst/>
          </a:prstGeom>
          <a:noFill/>
        </p:spPr>
        <p:txBody>
          <a:bodyPr wrap="square" rtlCol="0">
            <a:spAutoFit/>
          </a:bodyPr>
          <a:lstStyle/>
          <a:p>
            <a:r>
              <a:rPr lang="en-US" sz="2400" b="1" dirty="0" smtClean="0"/>
              <a:t>What </a:t>
            </a:r>
            <a:r>
              <a:rPr lang="en-US" sz="2400" b="1" u="sng" dirty="0" smtClean="0">
                <a:solidFill>
                  <a:schemeClr val="accent2"/>
                </a:solidFill>
              </a:rPr>
              <a:t>student assessments </a:t>
            </a:r>
            <a:r>
              <a:rPr lang="en-US" sz="2400" b="1" dirty="0" smtClean="0"/>
              <a:t>will  answer my questions? </a:t>
            </a:r>
          </a:p>
        </p:txBody>
      </p:sp>
      <p:sp>
        <p:nvSpPr>
          <p:cNvPr id="8" name="TextBox 7"/>
          <p:cNvSpPr txBox="1"/>
          <p:nvPr/>
        </p:nvSpPr>
        <p:spPr>
          <a:xfrm>
            <a:off x="6526185" y="1795858"/>
            <a:ext cx="4686298" cy="1938992"/>
          </a:xfrm>
          <a:prstGeom prst="rect">
            <a:avLst/>
          </a:prstGeom>
          <a:noFill/>
        </p:spPr>
        <p:txBody>
          <a:bodyPr wrap="square" rtlCol="0">
            <a:spAutoFit/>
          </a:bodyPr>
          <a:lstStyle/>
          <a:p>
            <a:r>
              <a:rPr lang="en-US" sz="2400" b="1" dirty="0" smtClean="0"/>
              <a:t>What course activities (</a:t>
            </a:r>
            <a:r>
              <a:rPr lang="en-US" sz="2400" b="1" u="sng" dirty="0" smtClean="0">
                <a:solidFill>
                  <a:schemeClr val="accent2"/>
                </a:solidFill>
              </a:rPr>
              <a:t>instructional strategies, pedagogies</a:t>
            </a:r>
            <a:r>
              <a:rPr lang="en-US" sz="2400" b="1" dirty="0" smtClean="0"/>
              <a:t>) will help me to achieve my course objectives with </a:t>
            </a:r>
            <a:r>
              <a:rPr lang="en-US" sz="2400" b="1" u="sng" dirty="0" smtClean="0"/>
              <a:t>all</a:t>
            </a:r>
            <a:r>
              <a:rPr lang="en-US" sz="2400" b="1" dirty="0" smtClean="0"/>
              <a:t> of my students?  </a:t>
            </a:r>
          </a:p>
        </p:txBody>
      </p:sp>
      <p:sp>
        <p:nvSpPr>
          <p:cNvPr id="9" name="Oval 8"/>
          <p:cNvSpPr/>
          <p:nvPr/>
        </p:nvSpPr>
        <p:spPr>
          <a:xfrm>
            <a:off x="142323" y="1399865"/>
            <a:ext cx="6333788" cy="45889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595901" y="3576937"/>
            <a:ext cx="5907678" cy="27392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254731" y="1445066"/>
            <a:ext cx="5907678" cy="26898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11"/>
          <p:cNvSpPr txBox="1">
            <a:spLocks/>
          </p:cNvSpPr>
          <p:nvPr/>
        </p:nvSpPr>
        <p:spPr>
          <a:xfrm>
            <a:off x="10090958" y="6993185"/>
            <a:ext cx="1312025"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CE482DC-2269-4F26-9D2A-7E44B1A4CD85}" type="slidenum">
              <a:rPr lang="en-US" smtClean="0"/>
              <a:pPr/>
              <a:t>18</a:t>
            </a:fld>
            <a:endParaRPr lang="en-US" dirty="0"/>
          </a:p>
        </p:txBody>
      </p:sp>
      <p:sp>
        <p:nvSpPr>
          <p:cNvPr id="2" name="Slide Number Placeholder 1"/>
          <p:cNvSpPr>
            <a:spLocks noGrp="1"/>
          </p:cNvSpPr>
          <p:nvPr>
            <p:ph type="sldNum" sz="quarter" idx="12"/>
          </p:nvPr>
        </p:nvSpPr>
        <p:spPr/>
        <p:txBody>
          <a:bodyPr/>
          <a:lstStyle/>
          <a:p>
            <a:fld id="{4CE482DC-2269-4F26-9D2A-7E44B1A4CD85}" type="slidenum">
              <a:rPr lang="en-US" smtClean="0"/>
              <a:pPr/>
              <a:t>18</a:t>
            </a:fld>
            <a:endParaRPr lang="en-US" dirty="0"/>
          </a:p>
        </p:txBody>
      </p:sp>
      <p:sp>
        <p:nvSpPr>
          <p:cNvPr id="4" name="TextBox 3"/>
          <p:cNvSpPr txBox="1"/>
          <p:nvPr/>
        </p:nvSpPr>
        <p:spPr>
          <a:xfrm>
            <a:off x="4317745" y="5669828"/>
            <a:ext cx="2582245" cy="646331"/>
          </a:xfrm>
          <a:prstGeom prst="rect">
            <a:avLst/>
          </a:prstGeom>
          <a:noFill/>
        </p:spPr>
        <p:txBody>
          <a:bodyPr wrap="none" rtlCol="0">
            <a:spAutoFit/>
          </a:bodyPr>
          <a:lstStyle/>
          <a:p>
            <a:r>
              <a:rPr lang="en-US" dirty="0" smtClean="0"/>
              <a:t>Wiggins, </a:t>
            </a:r>
            <a:r>
              <a:rPr lang="en-US" dirty="0" err="1" smtClean="0"/>
              <a:t>McTighe</a:t>
            </a:r>
            <a:endParaRPr lang="en-US" dirty="0" smtClean="0"/>
          </a:p>
          <a:p>
            <a:r>
              <a:rPr lang="en-US" dirty="0" smtClean="0"/>
              <a:t> </a:t>
            </a:r>
            <a:r>
              <a:rPr lang="en-US" i="1" dirty="0" smtClean="0"/>
              <a:t>Understanding by Design</a:t>
            </a:r>
            <a:endParaRPr lang="en-US" i="1" dirty="0"/>
          </a:p>
        </p:txBody>
      </p:sp>
    </p:spTree>
    <p:extLst>
      <p:ext uri="{BB962C8B-B14F-4D97-AF65-F5344CB8AC3E}">
        <p14:creationId xmlns:p14="http://schemas.microsoft.com/office/powerpoint/2010/main" val="2138460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5730875" y="1360716"/>
            <a:ext cx="8042276" cy="43434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dirty="0"/>
          </a:p>
        </p:txBody>
      </p:sp>
      <p:sp>
        <p:nvSpPr>
          <p:cNvPr id="4" name="Content Placeholder 2"/>
          <p:cNvSpPr txBox="1">
            <a:spLocks/>
          </p:cNvSpPr>
          <p:nvPr/>
        </p:nvSpPr>
        <p:spPr>
          <a:xfrm>
            <a:off x="609599" y="1007625"/>
            <a:ext cx="11430001" cy="5284317"/>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lvl="1" indent="-457200">
              <a:spcBef>
                <a:spcPts val="1200"/>
              </a:spcBef>
              <a:spcAft>
                <a:spcPts val="200"/>
              </a:spcAft>
              <a:buSzPct val="100000"/>
              <a:buFont typeface="Courier New" charset="0"/>
              <a:buChar char="o"/>
            </a:pPr>
            <a:r>
              <a:rPr lang="en-US" sz="2800" b="1" dirty="0" smtClean="0"/>
              <a:t>Learning synthesis: </a:t>
            </a:r>
            <a:r>
              <a:rPr lang="en-US" sz="2800" dirty="0"/>
              <a:t>connect </a:t>
            </a:r>
            <a:r>
              <a:rPr lang="en-US" sz="2800" dirty="0" smtClean="0"/>
              <a:t>frameworks &amp; tools of analysis and creation</a:t>
            </a:r>
          </a:p>
          <a:p>
            <a:pPr marL="457200" lvl="1" indent="-457200">
              <a:spcBef>
                <a:spcPts val="1200"/>
              </a:spcBef>
              <a:spcAft>
                <a:spcPts val="200"/>
              </a:spcAft>
              <a:buSzPct val="100000"/>
              <a:buFont typeface="Courier New" charset="0"/>
              <a:buChar char="o"/>
            </a:pPr>
            <a:r>
              <a:rPr lang="en-US" sz="2800" b="1" dirty="0" smtClean="0"/>
              <a:t>Students may have learned to disconnect frames and tools</a:t>
            </a:r>
            <a:endParaRPr lang="en-US" sz="2800" b="1" dirty="0"/>
          </a:p>
          <a:p>
            <a:pPr marL="457200" lvl="1" indent="-457200">
              <a:spcBef>
                <a:spcPts val="1200"/>
              </a:spcBef>
              <a:spcAft>
                <a:spcPts val="200"/>
              </a:spcAft>
              <a:buSzPct val="100000"/>
              <a:buFont typeface="Courier New" charset="0"/>
              <a:buChar char="o"/>
            </a:pPr>
            <a:endParaRPr lang="en-US" sz="2800" b="1" dirty="0"/>
          </a:p>
          <a:p>
            <a:pPr marL="0" lvl="1" indent="0">
              <a:spcBef>
                <a:spcPts val="1200"/>
              </a:spcBef>
              <a:spcAft>
                <a:spcPts val="200"/>
              </a:spcAft>
              <a:buSzPct val="100000"/>
              <a:buNone/>
            </a:pPr>
            <a:r>
              <a:rPr lang="en-US" sz="2800" b="1" dirty="0"/>
              <a:t> </a:t>
            </a:r>
            <a:r>
              <a:rPr lang="en-US" sz="2800" b="1" dirty="0" smtClean="0"/>
              <a:t> Domain 1 frame, theory, methods            </a:t>
            </a:r>
            <a:r>
              <a:rPr lang="en-US" sz="2800" b="1" dirty="0" smtClean="0">
                <a:sym typeface="Wingdings"/>
              </a:rPr>
              <a:t> Domain 2</a:t>
            </a:r>
            <a:r>
              <a:rPr lang="en-US" sz="2800" b="1" dirty="0" smtClean="0"/>
              <a:t> frame, theory, methods </a:t>
            </a:r>
            <a:endParaRPr lang="en-US" sz="2800" dirty="0" smtClean="0"/>
          </a:p>
          <a:p>
            <a:pPr marL="201168" lvl="1" indent="0">
              <a:buNone/>
            </a:pPr>
            <a:r>
              <a:rPr lang="en-US" sz="2800" dirty="0" smtClean="0"/>
              <a:t>		</a:t>
            </a:r>
            <a:endParaRPr lang="en-US" sz="2800" dirty="0"/>
          </a:p>
          <a:p>
            <a:pPr marL="201168" lvl="1" indent="0">
              <a:buNone/>
            </a:pPr>
            <a:r>
              <a:rPr lang="en-US" sz="2800" dirty="0" smtClean="0"/>
              <a:t>  </a:t>
            </a:r>
            <a:r>
              <a:rPr lang="en-US" sz="2800" b="1" dirty="0" smtClean="0"/>
              <a:t>Integrative frame to examine or create phenomena, ideas, events, works</a:t>
            </a:r>
          </a:p>
          <a:p>
            <a:pPr>
              <a:buFont typeface="Courier New" charset="0"/>
              <a:buChar char="o"/>
            </a:pPr>
            <a:endParaRPr lang="en-US" sz="2400" b="1" dirty="0" smtClean="0"/>
          </a:p>
          <a:p>
            <a:pPr>
              <a:buFont typeface="Courier New" charset="0"/>
              <a:buChar char="o"/>
            </a:pPr>
            <a:r>
              <a:rPr lang="en-US" sz="2400" b="1" dirty="0" smtClean="0"/>
              <a:t> Support students in command of each domain and integrating domains.</a:t>
            </a:r>
          </a:p>
        </p:txBody>
      </p:sp>
      <p:sp>
        <p:nvSpPr>
          <p:cNvPr id="5" name="Title 1"/>
          <p:cNvSpPr txBox="1">
            <a:spLocks/>
          </p:cNvSpPr>
          <p:nvPr/>
        </p:nvSpPr>
        <p:spPr>
          <a:xfrm>
            <a:off x="609600" y="427038"/>
            <a:ext cx="8229600" cy="580587"/>
          </a:xfrm>
          <a:prstGeom prst="rect">
            <a:avLst/>
          </a:prstGeom>
        </p:spPr>
        <p:txBody>
          <a:bodyPr>
            <a:normAutofit fontScale="750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b="1" dirty="0" smtClean="0"/>
              <a:t>Integrative thinking: General course structure</a:t>
            </a:r>
            <a:endParaRPr lang="en-US" b="1" dirty="0"/>
          </a:p>
        </p:txBody>
      </p:sp>
      <p:sp>
        <p:nvSpPr>
          <p:cNvPr id="6" name="Slide Number Placeholder 8"/>
          <p:cNvSpPr txBox="1">
            <a:spLocks/>
          </p:cNvSpPr>
          <p:nvPr/>
        </p:nvSpPr>
        <p:spPr>
          <a:xfrm>
            <a:off x="10052858" y="6612185"/>
            <a:ext cx="1312025"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FAB73BC-B049-4115-A692-8D63A059BFB8}" type="slidenum">
              <a:rPr lang="en-US" smtClean="0"/>
              <a:pPr/>
              <a:t>19</a:t>
            </a:fld>
            <a:endParaRPr lang="en-US" dirty="0"/>
          </a:p>
        </p:txBody>
      </p:sp>
      <p:cxnSp>
        <p:nvCxnSpPr>
          <p:cNvPr id="7" name="Straight Arrow Connector 6"/>
          <p:cNvCxnSpPr/>
          <p:nvPr/>
        </p:nvCxnSpPr>
        <p:spPr>
          <a:xfrm>
            <a:off x="6357243" y="3154119"/>
            <a:ext cx="14515" cy="39188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092365" y="2958161"/>
            <a:ext cx="515257" cy="7257"/>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609598" y="2585673"/>
            <a:ext cx="11422745" cy="1553151"/>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154993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338" y="257575"/>
            <a:ext cx="10058400" cy="729397"/>
          </a:xfrm>
        </p:spPr>
        <p:txBody>
          <a:bodyPr/>
          <a:lstStyle/>
          <a:p>
            <a:r>
              <a:rPr lang="en-US" dirty="0" smtClean="0"/>
              <a:t>Topics</a:t>
            </a:r>
            <a:endParaRPr lang="en-US" dirty="0"/>
          </a:p>
        </p:txBody>
      </p:sp>
      <p:sp>
        <p:nvSpPr>
          <p:cNvPr id="3" name="Content Placeholder 2"/>
          <p:cNvSpPr>
            <a:spLocks noGrp="1"/>
          </p:cNvSpPr>
          <p:nvPr>
            <p:ph idx="1"/>
          </p:nvPr>
        </p:nvSpPr>
        <p:spPr>
          <a:xfrm>
            <a:off x="464457" y="986972"/>
            <a:ext cx="11350172" cy="5602513"/>
          </a:xfrm>
          <a:solidFill>
            <a:schemeClr val="bg1"/>
          </a:solidFill>
        </p:spPr>
        <p:txBody>
          <a:bodyPr>
            <a:normAutofit fontScale="92500" lnSpcReduction="20000"/>
          </a:bodyPr>
          <a:lstStyle/>
          <a:p>
            <a:pPr>
              <a:buFont typeface="Wingdings" panose="05000000000000000000" pitchFamily="2" charset="2"/>
              <a:buChar char="§"/>
            </a:pPr>
            <a:r>
              <a:rPr lang="en-US" sz="2800" dirty="0" smtClean="0"/>
              <a:t>Assessment and evaluation of general education: </a:t>
            </a:r>
          </a:p>
          <a:p>
            <a:pPr lvl="1">
              <a:buFont typeface="Wingdings" panose="05000000000000000000" pitchFamily="2" charset="2"/>
              <a:buChar char="§"/>
            </a:pPr>
            <a:r>
              <a:rPr lang="en-US" sz="2600" dirty="0" smtClean="0"/>
              <a:t>Oversight structure</a:t>
            </a:r>
          </a:p>
          <a:p>
            <a:pPr lvl="1">
              <a:buFont typeface="Wingdings" panose="05000000000000000000" pitchFamily="2" charset="2"/>
              <a:buChar char="§"/>
            </a:pPr>
            <a:r>
              <a:rPr lang="en-US" sz="2600" dirty="0" smtClean="0"/>
              <a:t>Overall Gen Ed </a:t>
            </a:r>
            <a:r>
              <a:rPr lang="en-US" sz="2600" dirty="0"/>
              <a:t>g</a:t>
            </a:r>
            <a:r>
              <a:rPr lang="en-US" sz="2600" dirty="0" smtClean="0"/>
              <a:t>oals, metrics and measures relevant to Integrative Studies courses</a:t>
            </a:r>
          </a:p>
          <a:p>
            <a:pPr lvl="1">
              <a:buFont typeface="Wingdings" panose="05000000000000000000" pitchFamily="2" charset="2"/>
              <a:buChar char="§"/>
            </a:pPr>
            <a:endParaRPr lang="en-US" sz="900" dirty="0" smtClean="0"/>
          </a:p>
          <a:p>
            <a:pPr>
              <a:buFont typeface="Wingdings" panose="05000000000000000000" pitchFamily="2" charset="2"/>
              <a:buChar char="§"/>
            </a:pPr>
            <a:r>
              <a:rPr lang="en-US" sz="2800" dirty="0" smtClean="0"/>
              <a:t>Integrative Studies course assessment and evaluation: </a:t>
            </a:r>
          </a:p>
          <a:p>
            <a:pPr lvl="1">
              <a:buFont typeface="Wingdings" panose="05000000000000000000" pitchFamily="2" charset="2"/>
              <a:buChar char="§"/>
            </a:pPr>
            <a:r>
              <a:rPr lang="en-US" sz="2600" dirty="0" smtClean="0"/>
              <a:t>Course goals, metrics, measures </a:t>
            </a:r>
          </a:p>
          <a:p>
            <a:pPr lvl="1">
              <a:buFont typeface="Wingdings" panose="05000000000000000000" pitchFamily="2" charset="2"/>
              <a:buChar char="§"/>
            </a:pPr>
            <a:endParaRPr lang="en-US" sz="2600" dirty="0" smtClean="0"/>
          </a:p>
          <a:p>
            <a:pPr lvl="1">
              <a:buFont typeface="Wingdings" panose="05000000000000000000" pitchFamily="2" charset="2"/>
              <a:buChar char="§"/>
            </a:pPr>
            <a:r>
              <a:rPr lang="en-US" sz="2600" dirty="0"/>
              <a:t>C</a:t>
            </a:r>
            <a:r>
              <a:rPr lang="en-US" sz="2600" dirty="0" smtClean="0"/>
              <a:t>ourse assessment and evaluation criteria</a:t>
            </a:r>
          </a:p>
          <a:p>
            <a:pPr lvl="1">
              <a:buFont typeface="Wingdings" panose="05000000000000000000" pitchFamily="2" charset="2"/>
              <a:buChar char="§"/>
            </a:pPr>
            <a:endParaRPr lang="en-US" sz="900" dirty="0" smtClean="0"/>
          </a:p>
          <a:p>
            <a:pPr lvl="1">
              <a:buFont typeface="Wingdings" panose="05000000000000000000" pitchFamily="2" charset="2"/>
              <a:buChar char="§"/>
            </a:pPr>
            <a:r>
              <a:rPr lang="en-US" sz="2600" dirty="0" smtClean="0"/>
              <a:t>Course faculty tools:</a:t>
            </a:r>
          </a:p>
          <a:p>
            <a:pPr lvl="2">
              <a:buFont typeface="Wingdings" panose="05000000000000000000" pitchFamily="2" charset="2"/>
              <a:buChar char="§"/>
            </a:pPr>
            <a:r>
              <a:rPr lang="en-US" sz="2200" dirty="0" smtClean="0"/>
              <a:t>Course memo: </a:t>
            </a:r>
          </a:p>
          <a:p>
            <a:pPr lvl="3">
              <a:buFont typeface="Wingdings" panose="05000000000000000000" pitchFamily="2" charset="2"/>
              <a:buChar char="§"/>
            </a:pPr>
            <a:r>
              <a:rPr lang="en-US" sz="2200" dirty="0" smtClean="0"/>
              <a:t>Alignment of course objectives, activities, assessments with Gen Ed objectives</a:t>
            </a:r>
          </a:p>
          <a:p>
            <a:pPr lvl="3">
              <a:buFont typeface="Wingdings" panose="05000000000000000000" pitchFamily="2" charset="2"/>
              <a:buChar char="§"/>
            </a:pPr>
            <a:r>
              <a:rPr lang="en-US" sz="2200" dirty="0" smtClean="0"/>
              <a:t>Course faculty reflection </a:t>
            </a:r>
          </a:p>
          <a:p>
            <a:pPr lvl="2">
              <a:buFont typeface="Wingdings" panose="05000000000000000000" pitchFamily="2" charset="2"/>
              <a:buChar char="§"/>
            </a:pPr>
            <a:r>
              <a:rPr lang="en-US" sz="2200" dirty="0" smtClean="0"/>
              <a:t>Student and faculty surveys</a:t>
            </a:r>
          </a:p>
          <a:p>
            <a:pPr lvl="2">
              <a:buFont typeface="Wingdings" panose="05000000000000000000" pitchFamily="2" charset="2"/>
              <a:buChar char="§"/>
            </a:pPr>
            <a:r>
              <a:rPr lang="en-US" sz="2200" dirty="0" smtClean="0"/>
              <a:t>Interdisciplinary writing rubric </a:t>
            </a:r>
          </a:p>
          <a:p>
            <a:pPr lvl="2">
              <a:buFont typeface="Wingdings" panose="05000000000000000000" pitchFamily="2" charset="2"/>
              <a:buChar char="§"/>
            </a:pPr>
            <a:r>
              <a:rPr lang="en-US" sz="2200" dirty="0" smtClean="0"/>
              <a:t>Course design and assessment handbook</a:t>
            </a:r>
          </a:p>
          <a:p>
            <a:pPr lvl="1">
              <a:buFont typeface="Wingdings" panose="05000000000000000000" pitchFamily="2" charset="2"/>
              <a:buChar char="§"/>
            </a:pPr>
            <a:endParaRPr lang="en-US" sz="900" dirty="0"/>
          </a:p>
          <a:p>
            <a:pPr lvl="1">
              <a:buFont typeface="Wingdings" panose="05000000000000000000" pitchFamily="2" charset="2"/>
              <a:buChar char="§"/>
            </a:pPr>
            <a:r>
              <a:rPr lang="en-US" sz="2800" dirty="0" smtClean="0"/>
              <a:t>Resources and support</a:t>
            </a:r>
          </a:p>
        </p:txBody>
      </p:sp>
      <p:sp>
        <p:nvSpPr>
          <p:cNvPr id="4" name="Slide Number Placeholder 3"/>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1458714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06483" y="457253"/>
            <a:ext cx="10058400" cy="578811"/>
          </a:xfrm>
          <a:prstGeom prst="rect">
            <a:avLst/>
          </a:prstGeom>
        </p:spPr>
        <p:txBody>
          <a:bodyPr>
            <a:normAutofit fontScale="92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200" b="1" dirty="0" smtClean="0"/>
              <a:t>Course memo basis: Course learning outcomes assessment process</a:t>
            </a:r>
            <a:endParaRPr lang="en-US" sz="3200" b="1" dirty="0"/>
          </a:p>
        </p:txBody>
      </p:sp>
      <p:sp>
        <p:nvSpPr>
          <p:cNvPr id="4" name="Rectangle 3"/>
          <p:cNvSpPr>
            <a:spLocks noChangeArrowheads="1"/>
          </p:cNvSpPr>
          <p:nvPr/>
        </p:nvSpPr>
        <p:spPr bwMode="auto">
          <a:xfrm>
            <a:off x="1249679" y="2229394"/>
            <a:ext cx="21297207" cy="659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5" name="Diagram 1"/>
          <p:cNvPicPr>
            <a:picLocks noChangeArrowheads="1"/>
          </p:cNvPicPr>
          <p:nvPr/>
        </p:nvPicPr>
        <p:blipFill>
          <a:blip r:embed="rId2">
            <a:extLst>
              <a:ext uri="{28A0092B-C50C-407E-A947-70E740481C1C}">
                <a14:useLocalDpi xmlns:a14="http://schemas.microsoft.com/office/drawing/2010/main" val="0"/>
              </a:ext>
            </a:extLst>
          </a:blip>
          <a:srcRect t="-50787" b="-51408"/>
          <a:stretch>
            <a:fillRect/>
          </a:stretch>
        </p:blipFill>
        <p:spPr bwMode="auto">
          <a:xfrm>
            <a:off x="500940" y="1050472"/>
            <a:ext cx="11397342" cy="486917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286587" y="5001986"/>
            <a:ext cx="3826047" cy="523220"/>
          </a:xfrm>
          <a:prstGeom prst="rect">
            <a:avLst/>
          </a:prstGeom>
          <a:noFill/>
        </p:spPr>
        <p:txBody>
          <a:bodyPr wrap="none" rtlCol="0">
            <a:spAutoFit/>
          </a:bodyPr>
          <a:lstStyle/>
          <a:p>
            <a:r>
              <a:rPr lang="en-US" sz="2800" b="1" dirty="0" smtClean="0"/>
              <a:t>TEACHING AS RESEARCH</a:t>
            </a:r>
            <a:endParaRPr lang="en-US" sz="2800" b="1" dirty="0"/>
          </a:p>
        </p:txBody>
      </p:sp>
      <p:sp>
        <p:nvSpPr>
          <p:cNvPr id="2" name="Slide Number Placeholder 1"/>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482954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98070" y="285562"/>
            <a:ext cx="10058400" cy="682709"/>
          </a:xfrm>
          <a:prstGeom prst="rect">
            <a:avLst/>
          </a:prstGeom>
        </p:spPr>
        <p:txBody>
          <a:bodyPr>
            <a:normAutofit fontScale="97500"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smtClean="0"/>
              <a:t>Course reflective memo</a:t>
            </a:r>
            <a:endParaRPr lang="en-US" dirty="0"/>
          </a:p>
        </p:txBody>
      </p:sp>
      <p:sp>
        <p:nvSpPr>
          <p:cNvPr id="4" name="Content Placeholder 2"/>
          <p:cNvSpPr txBox="1">
            <a:spLocks/>
          </p:cNvSpPr>
          <p:nvPr/>
        </p:nvSpPr>
        <p:spPr>
          <a:xfrm>
            <a:off x="498070" y="968271"/>
            <a:ext cx="11397343" cy="4023360"/>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smtClean="0"/>
              <a:t>See memo handout.</a:t>
            </a:r>
          </a:p>
          <a:p>
            <a:r>
              <a:rPr lang="en-US" sz="2800" dirty="0" smtClean="0"/>
              <a:t>Goals:</a:t>
            </a:r>
          </a:p>
          <a:p>
            <a:pPr lvl="1"/>
            <a:r>
              <a:rPr lang="en-US" sz="2800" dirty="0" smtClean="0"/>
              <a:t>Gather course artifacts (due Fall 2017 for </a:t>
            </a:r>
            <a:r>
              <a:rPr lang="en-US" sz="2800" dirty="0" err="1" smtClean="0"/>
              <a:t>Integ</a:t>
            </a:r>
            <a:r>
              <a:rPr lang="en-US" sz="2800" dirty="0" smtClean="0"/>
              <a:t>. Studies courses)</a:t>
            </a:r>
          </a:p>
          <a:p>
            <a:pPr lvl="1"/>
            <a:endParaRPr lang="en-US" sz="2800" dirty="0" smtClean="0"/>
          </a:p>
          <a:p>
            <a:pPr lvl="1"/>
            <a:r>
              <a:rPr lang="en-US" sz="2800" dirty="0" smtClean="0"/>
              <a:t>Align course learning objectives, activities, and assessments with Gen Ed objectives and Integrative Thinking Objectives (due Fall 2017)</a:t>
            </a:r>
          </a:p>
          <a:p>
            <a:pPr lvl="1"/>
            <a:endParaRPr lang="en-US" sz="2800" dirty="0" smtClean="0"/>
          </a:p>
          <a:p>
            <a:pPr lvl="1"/>
            <a:r>
              <a:rPr lang="en-US" sz="2800" dirty="0" smtClean="0"/>
              <a:t>Assessment evidence and findings (due after course implemented)</a:t>
            </a:r>
          </a:p>
          <a:p>
            <a:pPr lvl="1"/>
            <a:endParaRPr lang="en-US" sz="2800" dirty="0" smtClean="0"/>
          </a:p>
          <a:p>
            <a:pPr lvl="1"/>
            <a:r>
              <a:rPr lang="en-US" sz="2800" dirty="0" smtClean="0"/>
              <a:t>Reflect on pilot course: What happened, what will I change next time? (due after course implemented)</a:t>
            </a:r>
          </a:p>
          <a:p>
            <a:pPr lvl="1"/>
            <a:r>
              <a:rPr lang="en-US" sz="2200" b="1" dirty="0" smtClean="0"/>
              <a:t> </a:t>
            </a:r>
          </a:p>
        </p:txBody>
      </p:sp>
      <p:sp>
        <p:nvSpPr>
          <p:cNvPr id="2" name="Slide Number Placeholder 1"/>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1719264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reflective memo:</a:t>
            </a:r>
            <a:br>
              <a:rPr lang="en-US" dirty="0" smtClean="0"/>
            </a:br>
            <a:r>
              <a:rPr lang="en-US" dirty="0" smtClean="0"/>
              <a:t>Artifacts and alignment (due Fall 2017)</a:t>
            </a:r>
            <a:endParaRPr lang="en-US" dirty="0"/>
          </a:p>
        </p:txBody>
      </p:sp>
      <p:sp>
        <p:nvSpPr>
          <p:cNvPr id="3" name="Content Placeholder 2"/>
          <p:cNvSpPr>
            <a:spLocks noGrp="1"/>
          </p:cNvSpPr>
          <p:nvPr>
            <p:ph idx="1"/>
          </p:nvPr>
        </p:nvSpPr>
        <p:spPr>
          <a:xfrm>
            <a:off x="1097279" y="1845734"/>
            <a:ext cx="10441577" cy="4023360"/>
          </a:xfrm>
        </p:spPr>
        <p:txBody>
          <a:bodyPr/>
          <a:lstStyle/>
          <a:p>
            <a:pPr>
              <a:buFont typeface="Wingdings" charset="2"/>
              <a:buChar char="§"/>
            </a:pPr>
            <a:r>
              <a:rPr lang="en-US" sz="2400" dirty="0"/>
              <a:t>Course artifacts: Syllabus, readings, lecture notes, assignments, exams</a:t>
            </a:r>
          </a:p>
          <a:p>
            <a:pPr>
              <a:buFont typeface="Wingdings" charset="2"/>
              <a:buChar char="§"/>
            </a:pPr>
            <a:r>
              <a:rPr lang="en-US" sz="2400" dirty="0" smtClean="0"/>
              <a:t>Alignment of course and Gen Ed learning objectives:</a:t>
            </a:r>
          </a:p>
          <a:p>
            <a:pPr lvl="1">
              <a:buFont typeface="Wingdings" charset="2"/>
              <a:buChar char="§"/>
            </a:pPr>
            <a:r>
              <a:rPr lang="en-US" sz="2200" dirty="0" smtClean="0"/>
              <a:t>Knowledge </a:t>
            </a:r>
            <a:r>
              <a:rPr lang="en-US" sz="2200" dirty="0"/>
              <a:t>Domain Objectives: 3 out of 5 per Domain (6 total)</a:t>
            </a:r>
            <a:br>
              <a:rPr lang="en-US" sz="2200" dirty="0"/>
            </a:br>
            <a:r>
              <a:rPr lang="en-US" sz="2200" dirty="0"/>
              <a:t>Key Objectives: 2 out of 7; minimum of 1 more since must choose integrative thinking</a:t>
            </a:r>
          </a:p>
          <a:p>
            <a:pPr lvl="1">
              <a:buFont typeface="Wingdings" charset="2"/>
              <a:buChar char="§"/>
            </a:pPr>
            <a:r>
              <a:rPr lang="en-US" sz="2200" dirty="0" smtClean="0"/>
              <a:t>Integrative </a:t>
            </a:r>
            <a:r>
              <a:rPr lang="en-US" sz="2200" dirty="0"/>
              <a:t>Thinking learning objectives (5 total, 1 optional</a:t>
            </a:r>
            <a:r>
              <a:rPr lang="en-US" sz="2200" dirty="0" smtClean="0"/>
              <a:t>)</a:t>
            </a:r>
          </a:p>
          <a:p>
            <a:pPr lvl="1">
              <a:buFont typeface="Wingdings" charset="2"/>
              <a:buChar char="§"/>
            </a:pPr>
            <a:endParaRPr lang="en-US" sz="2400" dirty="0" smtClean="0"/>
          </a:p>
          <a:p>
            <a:pPr lvl="1">
              <a:buFont typeface="Wingdings" charset="2"/>
              <a:buChar char="§"/>
            </a:pPr>
            <a:r>
              <a:rPr lang="en-US" sz="2400" dirty="0" smtClean="0"/>
              <a:t>Alignment of course learning objectives with course activities and assessments</a:t>
            </a:r>
            <a:endParaRPr lang="en-US" sz="22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22</a:t>
            </a:fld>
            <a:endParaRPr lang="en-US" dirty="0"/>
          </a:p>
        </p:txBody>
      </p:sp>
    </p:spTree>
    <p:extLst>
      <p:ext uri="{BB962C8B-B14F-4D97-AF65-F5344CB8AC3E}">
        <p14:creationId xmlns:p14="http://schemas.microsoft.com/office/powerpoint/2010/main" val="1278573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125" y="286603"/>
            <a:ext cx="10731863" cy="729397"/>
          </a:xfrm>
        </p:spPr>
        <p:txBody>
          <a:bodyPr>
            <a:noAutofit/>
          </a:bodyPr>
          <a:lstStyle/>
          <a:p>
            <a:r>
              <a:rPr lang="en-US" sz="3600" dirty="0" smtClean="0"/>
              <a:t>Alignment of course and Gen Ed Objectives (course memo) </a:t>
            </a:r>
            <a:endParaRPr lang="en-US" sz="3600"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23</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43293314"/>
              </p:ext>
            </p:extLst>
          </p:nvPr>
        </p:nvGraphicFramePr>
        <p:xfrm>
          <a:off x="420914" y="1016000"/>
          <a:ext cx="10958286" cy="5486400"/>
        </p:xfrm>
        <a:graphic>
          <a:graphicData uri="http://schemas.openxmlformats.org/drawingml/2006/table">
            <a:tbl>
              <a:tblPr firstRow="1" firstCol="1" bandRow="1">
                <a:tableStyleId>{5C22544A-7EE6-4342-B048-85BDC9FD1C3A}</a:tableStyleId>
              </a:tblPr>
              <a:tblGrid>
                <a:gridCol w="5056471"/>
                <a:gridCol w="1917341"/>
                <a:gridCol w="1827466"/>
                <a:gridCol w="2157008"/>
              </a:tblGrid>
              <a:tr h="659658">
                <a:tc>
                  <a:txBody>
                    <a:bodyPr/>
                    <a:lstStyle/>
                    <a:p>
                      <a:pPr marL="0" marR="0">
                        <a:spcBef>
                          <a:spcPts val="0"/>
                        </a:spcBef>
                        <a:spcAft>
                          <a:spcPts val="0"/>
                        </a:spcAft>
                      </a:pPr>
                      <a:r>
                        <a:rPr lang="en-US" sz="2000" dirty="0">
                          <a:effectLst/>
                        </a:rPr>
                        <a:t>COURSE LEARNING OBJECTIVE</a:t>
                      </a:r>
                      <a:endParaRPr lang="en-US" sz="20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2000" dirty="0">
                          <a:effectLst/>
                        </a:rPr>
                        <a:t>Gen Ed Knowledge Domain </a:t>
                      </a:r>
                      <a:r>
                        <a:rPr lang="en-US" sz="2000" dirty="0" smtClean="0">
                          <a:effectLst/>
                        </a:rPr>
                        <a:t>Objectives </a:t>
                      </a:r>
                      <a:r>
                        <a:rPr lang="en-US" sz="2000" dirty="0">
                          <a:effectLst/>
                        </a:rPr>
                        <a:t>Addressed</a:t>
                      </a:r>
                      <a:endParaRPr lang="en-US" sz="20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2000" dirty="0">
                          <a:effectLst/>
                        </a:rPr>
                        <a:t>Gen Ed Key Learning Objective Addressed</a:t>
                      </a:r>
                      <a:endParaRPr lang="en-US" sz="20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2000" dirty="0" smtClean="0">
                          <a:effectLst/>
                          <a:latin typeface="Calibri" charset="0"/>
                          <a:ea typeface="Calibri" charset="0"/>
                          <a:cs typeface="Times New Roman" charset="0"/>
                        </a:rPr>
                        <a:t>Gen Ed Integrative Thinking Objectives Addressed</a:t>
                      </a:r>
                      <a:endParaRPr lang="en-US" sz="2000" dirty="0">
                        <a:effectLst/>
                        <a:latin typeface="Calibri" charset="0"/>
                        <a:ea typeface="Calibri" charset="0"/>
                        <a:cs typeface="Times New Roman" charset="0"/>
                      </a:endParaRPr>
                    </a:p>
                  </a:txBody>
                  <a:tcPr marL="68580" marR="68580" marT="0" marB="0"/>
                </a:tc>
              </a:tr>
              <a:tr h="989486">
                <a:tc>
                  <a:txBody>
                    <a:bodyPr/>
                    <a:lstStyle/>
                    <a:p>
                      <a:pPr marL="0" marR="0">
                        <a:spcBef>
                          <a:spcPts val="0"/>
                        </a:spcBef>
                        <a:spcAft>
                          <a:spcPts val="0"/>
                        </a:spcAft>
                      </a:pPr>
                      <a:r>
                        <a:rPr lang="en-US" sz="2000" dirty="0">
                          <a:effectLst/>
                        </a:rPr>
                        <a:t>Example: 1. Students will be able to use methods of literary analysis to examine science fiction novel and produce an essay</a:t>
                      </a:r>
                      <a:r>
                        <a:rPr lang="en-US" sz="2000" dirty="0" smtClean="0">
                          <a:effectLst/>
                        </a:rPr>
                        <a:t>.</a:t>
                      </a:r>
                    </a:p>
                    <a:p>
                      <a:pPr marL="0" marR="0">
                        <a:spcBef>
                          <a:spcPts val="0"/>
                        </a:spcBef>
                        <a:spcAft>
                          <a:spcPts val="0"/>
                        </a:spcAft>
                      </a:pPr>
                      <a:endParaRPr lang="en-US" sz="2000" dirty="0">
                        <a:effectLst/>
                        <a:latin typeface="Calibri" charset="0"/>
                        <a:ea typeface="Calibri" charset="0"/>
                        <a:cs typeface="Times New Roman" charset="0"/>
                      </a:endParaRPr>
                    </a:p>
                  </a:txBody>
                  <a:tcPr marL="68580" marR="68580" marT="0" marB="0">
                    <a:solidFill>
                      <a:srgbClr val="00B0F0"/>
                    </a:solidFill>
                  </a:tcPr>
                </a:tc>
                <a:tc>
                  <a:txBody>
                    <a:bodyPr/>
                    <a:lstStyle/>
                    <a:p>
                      <a:pPr marL="0" marR="0" algn="ctr">
                        <a:spcBef>
                          <a:spcPts val="0"/>
                        </a:spcBef>
                        <a:spcAft>
                          <a:spcPts val="0"/>
                        </a:spcAft>
                      </a:pPr>
                      <a:r>
                        <a:rPr lang="en-US" sz="2000" dirty="0">
                          <a:effectLst/>
                        </a:rPr>
                        <a:t>GH2, GH3</a:t>
                      </a:r>
                      <a:endParaRPr lang="en-US" sz="20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2000" dirty="0">
                          <a:effectLst/>
                        </a:rPr>
                        <a:t>K1, K2, K3</a:t>
                      </a:r>
                      <a:endParaRPr lang="en-US" sz="20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2000" dirty="0" smtClean="0">
                          <a:effectLst/>
                          <a:latin typeface="Calibri" charset="0"/>
                          <a:ea typeface="Calibri" charset="0"/>
                          <a:cs typeface="Times New Roman" charset="0"/>
                        </a:rPr>
                        <a:t>IT1</a:t>
                      </a:r>
                      <a:endParaRPr lang="en-US" sz="2000" dirty="0">
                        <a:effectLst/>
                        <a:latin typeface="Calibri" charset="0"/>
                        <a:ea typeface="Calibri" charset="0"/>
                        <a:cs typeface="Times New Roman" charset="0"/>
                      </a:endParaRPr>
                    </a:p>
                  </a:txBody>
                  <a:tcPr marL="68580" marR="68580" marT="0" marB="0"/>
                </a:tc>
              </a:tr>
              <a:tr h="868343">
                <a:tc>
                  <a:txBody>
                    <a:bodyPr/>
                    <a:lstStyle/>
                    <a:p>
                      <a:pPr marL="0" marR="0">
                        <a:spcBef>
                          <a:spcPts val="0"/>
                        </a:spcBef>
                        <a:spcAft>
                          <a:spcPts val="0"/>
                        </a:spcAft>
                      </a:pPr>
                      <a:r>
                        <a:rPr lang="en-US" sz="2000" dirty="0">
                          <a:effectLst/>
                        </a:rPr>
                        <a:t>Example: 2. Students will be able to discuss use of science concepts in science fiction novel with peers</a:t>
                      </a:r>
                      <a:r>
                        <a:rPr lang="en-US" sz="2000" dirty="0" smtClean="0">
                          <a:effectLst/>
                        </a:rPr>
                        <a:t>.</a:t>
                      </a:r>
                    </a:p>
                    <a:p>
                      <a:pPr marL="0" marR="0">
                        <a:spcBef>
                          <a:spcPts val="0"/>
                        </a:spcBef>
                        <a:spcAft>
                          <a:spcPts val="0"/>
                        </a:spcAft>
                      </a:pPr>
                      <a:endParaRPr lang="en-US" sz="2000" dirty="0">
                        <a:effectLst/>
                        <a:latin typeface="Calibri" charset="0"/>
                        <a:ea typeface="Calibri" charset="0"/>
                        <a:cs typeface="Times New Roman" charset="0"/>
                      </a:endParaRPr>
                    </a:p>
                  </a:txBody>
                  <a:tcPr marL="68580" marR="68580" marT="0" marB="0">
                    <a:solidFill>
                      <a:srgbClr val="00B0F0"/>
                    </a:solidFill>
                  </a:tcPr>
                </a:tc>
                <a:tc>
                  <a:txBody>
                    <a:bodyPr/>
                    <a:lstStyle/>
                    <a:p>
                      <a:pPr marL="0" marR="0" algn="ctr">
                        <a:spcBef>
                          <a:spcPts val="0"/>
                        </a:spcBef>
                        <a:spcAft>
                          <a:spcPts val="0"/>
                        </a:spcAft>
                      </a:pPr>
                      <a:r>
                        <a:rPr lang="en-US" sz="2000" dirty="0">
                          <a:effectLst/>
                        </a:rPr>
                        <a:t>GN1</a:t>
                      </a:r>
                      <a:endParaRPr lang="en-US" sz="20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2000" dirty="0">
                          <a:effectLst/>
                        </a:rPr>
                        <a:t>K1, K2</a:t>
                      </a:r>
                      <a:endParaRPr lang="en-US" sz="20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2000" dirty="0" smtClean="0">
                          <a:effectLst/>
                          <a:latin typeface="Calibri" charset="0"/>
                          <a:ea typeface="Calibri" charset="0"/>
                          <a:cs typeface="Times New Roman" charset="0"/>
                        </a:rPr>
                        <a:t>IT1</a:t>
                      </a:r>
                      <a:endParaRPr lang="en-US" sz="2000" dirty="0">
                        <a:effectLst/>
                        <a:latin typeface="Calibri" charset="0"/>
                        <a:ea typeface="Calibri" charset="0"/>
                        <a:cs typeface="Times New Roman" charset="0"/>
                      </a:endParaRPr>
                    </a:p>
                  </a:txBody>
                  <a:tcPr marL="68580" marR="68580" marT="0" marB="0"/>
                </a:tc>
              </a:tr>
              <a:tr h="1319315">
                <a:tc>
                  <a:txBody>
                    <a:bodyPr/>
                    <a:lstStyle/>
                    <a:p>
                      <a:pPr marL="0" marR="0">
                        <a:spcBef>
                          <a:spcPts val="0"/>
                        </a:spcBef>
                        <a:spcAft>
                          <a:spcPts val="0"/>
                        </a:spcAft>
                      </a:pPr>
                      <a:r>
                        <a:rPr lang="en-US" sz="2000" dirty="0">
                          <a:effectLst/>
                        </a:rPr>
                        <a:t>Example: 3. Students will be able to analyze use of science concepts as a literary device in early 20</a:t>
                      </a:r>
                      <a:r>
                        <a:rPr lang="en-US" sz="2000" baseline="30000" dirty="0">
                          <a:effectLst/>
                        </a:rPr>
                        <a:t>th</a:t>
                      </a:r>
                      <a:r>
                        <a:rPr lang="en-US" sz="2000" dirty="0">
                          <a:effectLst/>
                        </a:rPr>
                        <a:t> century science fiction novels in presentation to class and leading class discussion. </a:t>
                      </a:r>
                      <a:endParaRPr lang="en-US" sz="2000" dirty="0">
                        <a:effectLst/>
                        <a:latin typeface="Calibri" charset="0"/>
                        <a:ea typeface="Calibri" charset="0"/>
                        <a:cs typeface="Times New Roman" charset="0"/>
                      </a:endParaRPr>
                    </a:p>
                  </a:txBody>
                  <a:tcPr marL="68580" marR="68580" marT="0" marB="0">
                    <a:solidFill>
                      <a:srgbClr val="00B0F0"/>
                    </a:solidFill>
                  </a:tcPr>
                </a:tc>
                <a:tc>
                  <a:txBody>
                    <a:bodyPr/>
                    <a:lstStyle/>
                    <a:p>
                      <a:pPr marL="0" marR="0" algn="ctr">
                        <a:spcBef>
                          <a:spcPts val="0"/>
                        </a:spcBef>
                        <a:spcAft>
                          <a:spcPts val="0"/>
                        </a:spcAft>
                      </a:pPr>
                      <a:r>
                        <a:rPr lang="en-US" sz="2000">
                          <a:effectLst/>
                        </a:rPr>
                        <a:t>GH1, GN1</a:t>
                      </a:r>
                      <a:endParaRPr lang="en-US" sz="200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2000" dirty="0">
                          <a:effectLst/>
                        </a:rPr>
                        <a:t>K1, K2, K3, K4</a:t>
                      </a:r>
                      <a:endParaRPr lang="en-US" sz="20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2000" dirty="0" smtClean="0">
                          <a:effectLst/>
                          <a:latin typeface="Calibri" charset="0"/>
                          <a:ea typeface="Calibri" charset="0"/>
                          <a:cs typeface="Times New Roman" charset="0"/>
                        </a:rPr>
                        <a:t>IT2</a:t>
                      </a:r>
                      <a:endParaRPr lang="en-US" sz="20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59869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3829" y="212453"/>
            <a:ext cx="11896271" cy="1169551"/>
          </a:xfrm>
          <a:prstGeom prst="rect">
            <a:avLst/>
          </a:prstGeom>
          <a:noFill/>
        </p:spPr>
        <p:txBody>
          <a:bodyPr wrap="square" rtlCol="0">
            <a:spAutoFit/>
          </a:bodyPr>
          <a:lstStyle/>
          <a:p>
            <a:r>
              <a:rPr lang="en-US" sz="2800" b="1" dirty="0" smtClean="0"/>
              <a:t>Alignment of course learning objectives, activities, assessments (course memo)</a:t>
            </a:r>
          </a:p>
          <a:p>
            <a:endParaRPr lang="en-US" dirty="0" smtClean="0"/>
          </a:p>
          <a:p>
            <a:pPr marL="285750" indent="-285750">
              <a:buFont typeface="Arial"/>
              <a:buChar char="•"/>
            </a:pPr>
            <a:r>
              <a:rPr lang="en-US" sz="2400" dirty="0" smtClean="0"/>
              <a:t>Helps you to design course, great visual of linkages</a:t>
            </a:r>
          </a:p>
        </p:txBody>
      </p:sp>
      <p:graphicFrame>
        <p:nvGraphicFramePr>
          <p:cNvPr id="6" name="Table 5"/>
          <p:cNvGraphicFramePr>
            <a:graphicFrameLocks noGrp="1"/>
          </p:cNvGraphicFramePr>
          <p:nvPr>
            <p:extLst>
              <p:ext uri="{D42A27DB-BD31-4B8C-83A1-F6EECF244321}">
                <p14:modId xmlns:p14="http://schemas.microsoft.com/office/powerpoint/2010/main" val="1156464210"/>
              </p:ext>
            </p:extLst>
          </p:nvPr>
        </p:nvGraphicFramePr>
        <p:xfrm>
          <a:off x="333829" y="1320449"/>
          <a:ext cx="11074399" cy="4053840"/>
        </p:xfrm>
        <a:graphic>
          <a:graphicData uri="http://schemas.openxmlformats.org/drawingml/2006/table">
            <a:tbl>
              <a:tblPr firstRow="1" bandRow="1">
                <a:tableStyleId>{5C22544A-7EE6-4342-B048-85BDC9FD1C3A}</a:tableStyleId>
              </a:tblPr>
              <a:tblGrid>
                <a:gridCol w="4368800"/>
                <a:gridCol w="3018971"/>
                <a:gridCol w="3686628"/>
              </a:tblGrid>
              <a:tr h="370840">
                <a:tc>
                  <a:txBody>
                    <a:bodyPr/>
                    <a:lstStyle/>
                    <a:p>
                      <a:r>
                        <a:rPr lang="en-US" sz="2000" dirty="0" smtClean="0"/>
                        <a:t>Course learning objectives</a:t>
                      </a:r>
                      <a:endParaRPr lang="en-US" sz="2000" dirty="0"/>
                    </a:p>
                  </a:txBody>
                  <a:tcPr/>
                </a:tc>
                <a:tc>
                  <a:txBody>
                    <a:bodyPr/>
                    <a:lstStyle/>
                    <a:p>
                      <a:r>
                        <a:rPr lang="en-US" sz="2000" dirty="0" smtClean="0"/>
                        <a:t>Course activity</a:t>
                      </a:r>
                      <a:endParaRPr lang="en-US" sz="2000" dirty="0"/>
                    </a:p>
                  </a:txBody>
                  <a:tcPr/>
                </a:tc>
                <a:tc>
                  <a:txBody>
                    <a:bodyPr/>
                    <a:lstStyle/>
                    <a:p>
                      <a:r>
                        <a:rPr lang="en-US" sz="2000" dirty="0" smtClean="0"/>
                        <a:t>Course</a:t>
                      </a:r>
                      <a:r>
                        <a:rPr lang="en-US" sz="2000" baseline="0" dirty="0" smtClean="0"/>
                        <a:t> assessments and scoring scheme</a:t>
                      </a:r>
                      <a:endParaRPr lang="en-US" sz="2000" dirty="0"/>
                    </a:p>
                  </a:txBody>
                  <a:tcPr/>
                </a:tc>
              </a:tr>
              <a:tr h="370840">
                <a:tc>
                  <a:txBody>
                    <a:bodyPr/>
                    <a:lstStyle/>
                    <a:p>
                      <a:pPr marL="0" marR="0">
                        <a:spcBef>
                          <a:spcPts val="0"/>
                        </a:spcBef>
                        <a:spcAft>
                          <a:spcPts val="0"/>
                        </a:spcAft>
                      </a:pPr>
                      <a:r>
                        <a:rPr lang="en-US" sz="2000" dirty="0" smtClean="0">
                          <a:effectLst/>
                          <a:latin typeface="Times New Roman" charset="0"/>
                          <a:ea typeface="Calibri" charset="0"/>
                          <a:cs typeface="Times New Roman" charset="0"/>
                        </a:rPr>
                        <a:t>1</a:t>
                      </a:r>
                      <a:r>
                        <a:rPr lang="en-US" sz="2000" dirty="0">
                          <a:effectLst/>
                          <a:latin typeface="Times New Roman" charset="0"/>
                          <a:ea typeface="Calibri" charset="0"/>
                          <a:cs typeface="Times New Roman" charset="0"/>
                        </a:rPr>
                        <a:t>. Students will be able to use methods of literary analysis to review science fiction novel and produce an essay.</a:t>
                      </a:r>
                      <a:endParaRPr lang="en-US" sz="20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000" dirty="0">
                          <a:effectLst/>
                          <a:latin typeface="Times New Roman" charset="0"/>
                          <a:ea typeface="Calibri" charset="0"/>
                          <a:cs typeface="Times New Roman" charset="0"/>
                        </a:rPr>
                        <a:t>Class discussion of Moby Dick in order to learn about process of literary analysis from instructor and </a:t>
                      </a:r>
                      <a:r>
                        <a:rPr lang="en-US" sz="2000" dirty="0" smtClean="0">
                          <a:effectLst/>
                          <a:latin typeface="Times New Roman" charset="0"/>
                          <a:ea typeface="Calibri" charset="0"/>
                          <a:cs typeface="Times New Roman" charset="0"/>
                        </a:rPr>
                        <a:t>peers</a:t>
                      </a:r>
                    </a:p>
                    <a:p>
                      <a:pPr marL="0" marR="0">
                        <a:spcBef>
                          <a:spcPts val="0"/>
                        </a:spcBef>
                        <a:spcAft>
                          <a:spcPts val="0"/>
                        </a:spcAft>
                      </a:pPr>
                      <a:endParaRPr lang="en-US" sz="20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000" dirty="0">
                          <a:effectLst/>
                          <a:latin typeface="Times New Roman" charset="0"/>
                          <a:ea typeface="Calibri" charset="0"/>
                          <a:cs typeface="Times New Roman" charset="0"/>
                        </a:rPr>
                        <a:t>Assessment 1: 500 word essay uses literary analysis method. </a:t>
                      </a:r>
                      <a:endParaRPr lang="en-US" sz="2000" dirty="0" smtClean="0">
                        <a:effectLst/>
                        <a:latin typeface="Times New Roman" charset="0"/>
                        <a:ea typeface="Calibri" charset="0"/>
                        <a:cs typeface="Times New Roman" charset="0"/>
                      </a:endParaRPr>
                    </a:p>
                    <a:p>
                      <a:pPr marL="0" marR="0">
                        <a:spcBef>
                          <a:spcPts val="0"/>
                        </a:spcBef>
                        <a:spcAft>
                          <a:spcPts val="0"/>
                        </a:spcAft>
                      </a:pPr>
                      <a:endParaRPr lang="en-US" sz="2000" dirty="0" smtClean="0">
                        <a:effectLst/>
                        <a:latin typeface="Times New Roman" charset="0"/>
                        <a:ea typeface="Calibri" charset="0"/>
                        <a:cs typeface="Times New Roman" charset="0"/>
                      </a:endParaRPr>
                    </a:p>
                    <a:p>
                      <a:pPr marL="0" marR="0">
                        <a:spcBef>
                          <a:spcPts val="0"/>
                        </a:spcBef>
                        <a:spcAft>
                          <a:spcPts val="0"/>
                        </a:spcAft>
                      </a:pPr>
                      <a:r>
                        <a:rPr lang="en-US" sz="2000" dirty="0" smtClean="0">
                          <a:effectLst/>
                          <a:latin typeface="Times New Roman" charset="0"/>
                          <a:ea typeface="Calibri" charset="0"/>
                          <a:cs typeface="Times New Roman" charset="0"/>
                        </a:rPr>
                        <a:t>Essay </a:t>
                      </a:r>
                      <a:r>
                        <a:rPr lang="en-US" sz="2000" dirty="0">
                          <a:effectLst/>
                          <a:latin typeface="Times New Roman" charset="0"/>
                          <a:ea typeface="Calibri" charset="0"/>
                          <a:cs typeface="Times New Roman" charset="0"/>
                        </a:rPr>
                        <a:t>scored using rubric. </a:t>
                      </a:r>
                      <a:endParaRPr lang="en-US" sz="2000" dirty="0">
                        <a:effectLst/>
                        <a:latin typeface="Calibri" charset="0"/>
                        <a:ea typeface="Calibri" charset="0"/>
                        <a:cs typeface="Times New Roman" charset="0"/>
                      </a:endParaRPr>
                    </a:p>
                  </a:txBody>
                  <a:tcPr marL="68580" marR="68580" marT="0" marB="0"/>
                </a:tc>
              </a:tr>
              <a:tr h="370840">
                <a:tc>
                  <a:txBody>
                    <a:bodyPr/>
                    <a:lstStyle/>
                    <a:p>
                      <a:pPr marL="0" marR="0">
                        <a:spcBef>
                          <a:spcPts val="0"/>
                        </a:spcBef>
                        <a:spcAft>
                          <a:spcPts val="0"/>
                        </a:spcAft>
                      </a:pPr>
                      <a:r>
                        <a:rPr lang="en-US" sz="2000" dirty="0" smtClean="0">
                          <a:effectLst/>
                          <a:latin typeface="Times New Roman" charset="0"/>
                          <a:ea typeface="Calibri" charset="0"/>
                          <a:cs typeface="Times New Roman" charset="0"/>
                        </a:rPr>
                        <a:t>3</a:t>
                      </a:r>
                      <a:r>
                        <a:rPr lang="en-US" sz="2000" dirty="0">
                          <a:effectLst/>
                          <a:latin typeface="Times New Roman" charset="0"/>
                          <a:ea typeface="Calibri" charset="0"/>
                          <a:cs typeface="Times New Roman" charset="0"/>
                        </a:rPr>
                        <a:t>. Students will be able to analyze use of science concepts as a literary device in early 20</a:t>
                      </a:r>
                      <a:r>
                        <a:rPr lang="en-US" sz="2000" baseline="30000" dirty="0">
                          <a:effectLst/>
                          <a:latin typeface="Times New Roman" charset="0"/>
                          <a:ea typeface="Calibri" charset="0"/>
                          <a:cs typeface="Times New Roman" charset="0"/>
                        </a:rPr>
                        <a:t>th</a:t>
                      </a:r>
                      <a:r>
                        <a:rPr lang="en-US" sz="2000" dirty="0">
                          <a:effectLst/>
                          <a:latin typeface="Times New Roman" charset="0"/>
                          <a:ea typeface="Calibri" charset="0"/>
                          <a:cs typeface="Times New Roman" charset="0"/>
                        </a:rPr>
                        <a:t> century science fiction novels and present analysis in oral presentation to class and lead class discussion.</a:t>
                      </a:r>
                      <a:endParaRPr lang="en-US" sz="20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000">
                          <a:effectLst/>
                          <a:latin typeface="Times New Roman" charset="0"/>
                          <a:ea typeface="Calibri" charset="0"/>
                          <a:cs typeface="Times New Roman" charset="0"/>
                        </a:rPr>
                        <a:t>Collaborative in-class team project to develop ideas for novel analysis for presentation to class. Team must also develop questions for class discussion. </a:t>
                      </a:r>
                      <a:endParaRPr lang="en-US" sz="20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2000" dirty="0">
                          <a:effectLst/>
                          <a:latin typeface="Times New Roman" charset="0"/>
                          <a:ea typeface="Calibri" charset="0"/>
                          <a:cs typeface="Times New Roman" charset="0"/>
                        </a:rPr>
                        <a:t>Assessment 2: Team analyzes science fiction novel and create presentation and discussion questions. </a:t>
                      </a:r>
                      <a:endParaRPr lang="en-US" sz="2000" dirty="0" smtClean="0">
                        <a:effectLst/>
                        <a:latin typeface="Times New Roman" charset="0"/>
                        <a:ea typeface="Calibri" charset="0"/>
                        <a:cs typeface="Times New Roman" charset="0"/>
                      </a:endParaRPr>
                    </a:p>
                    <a:p>
                      <a:pPr marL="0" marR="0">
                        <a:spcBef>
                          <a:spcPts val="0"/>
                        </a:spcBef>
                        <a:spcAft>
                          <a:spcPts val="0"/>
                        </a:spcAft>
                      </a:pPr>
                      <a:endParaRPr lang="en-US" sz="2000" dirty="0" smtClean="0">
                        <a:effectLst/>
                        <a:latin typeface="Times New Roman" charset="0"/>
                        <a:ea typeface="Calibri" charset="0"/>
                        <a:cs typeface="Times New Roman" charset="0"/>
                      </a:endParaRPr>
                    </a:p>
                    <a:p>
                      <a:pPr marL="0" marR="0">
                        <a:spcBef>
                          <a:spcPts val="0"/>
                        </a:spcBef>
                        <a:spcAft>
                          <a:spcPts val="0"/>
                        </a:spcAft>
                      </a:pPr>
                      <a:r>
                        <a:rPr lang="en-US" sz="2000" dirty="0" smtClean="0">
                          <a:effectLst/>
                          <a:latin typeface="Times New Roman" charset="0"/>
                          <a:ea typeface="Calibri" charset="0"/>
                          <a:cs typeface="Times New Roman" charset="0"/>
                        </a:rPr>
                        <a:t>Assessed </a:t>
                      </a:r>
                      <a:r>
                        <a:rPr lang="en-US" sz="2000" dirty="0">
                          <a:effectLst/>
                          <a:latin typeface="Times New Roman" charset="0"/>
                          <a:ea typeface="Calibri" charset="0"/>
                          <a:cs typeface="Times New Roman" charset="0"/>
                        </a:rPr>
                        <a:t>using rubric. </a:t>
                      </a:r>
                      <a:endParaRPr lang="en-US" sz="2000" dirty="0">
                        <a:effectLst/>
                        <a:latin typeface="Calibri" charset="0"/>
                        <a:ea typeface="Calibri" charset="0"/>
                        <a:cs typeface="Times New Roman" charset="0"/>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716585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394" y="0"/>
            <a:ext cx="10058400" cy="1450757"/>
          </a:xfrm>
        </p:spPr>
        <p:txBody>
          <a:bodyPr>
            <a:normAutofit/>
          </a:bodyPr>
          <a:lstStyle/>
          <a:p>
            <a:r>
              <a:rPr lang="en-US" sz="4000" b="1" dirty="0" smtClean="0"/>
              <a:t>Integrative thinking- assessment methods</a:t>
            </a:r>
            <a:r>
              <a:rPr lang="en-US" dirty="0" smtClean="0"/>
              <a:t/>
            </a:r>
            <a:br>
              <a:rPr lang="en-US" dirty="0" smtClean="0"/>
            </a:b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77271843"/>
              </p:ext>
            </p:extLst>
          </p:nvPr>
        </p:nvGraphicFramePr>
        <p:xfrm>
          <a:off x="268472" y="841493"/>
          <a:ext cx="11425728" cy="4782464"/>
        </p:xfrm>
        <a:graphic>
          <a:graphicData uri="http://schemas.openxmlformats.org/drawingml/2006/table">
            <a:tbl>
              <a:tblPr firstRow="1" firstCol="1" bandRow="1">
                <a:tableStyleId>{5C22544A-7EE6-4342-B048-85BDC9FD1C3A}</a:tableStyleId>
              </a:tblPr>
              <a:tblGrid>
                <a:gridCol w="2663413"/>
                <a:gridCol w="6008915"/>
                <a:gridCol w="2753400"/>
              </a:tblGrid>
              <a:tr h="1086764">
                <a:tc>
                  <a:txBody>
                    <a:bodyPr/>
                    <a:lstStyle/>
                    <a:p>
                      <a:pPr marL="0" marR="0" algn="ctr">
                        <a:spcBef>
                          <a:spcPts val="0"/>
                        </a:spcBef>
                        <a:spcAft>
                          <a:spcPts val="0"/>
                        </a:spcAft>
                      </a:pPr>
                      <a:r>
                        <a:rPr lang="en-US" sz="2400" dirty="0">
                          <a:effectLst/>
                        </a:rPr>
                        <a:t> Learning Objective</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Examples of Types of Assessment</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How to </a:t>
                      </a:r>
                      <a:r>
                        <a:rPr lang="en-US" sz="2400" dirty="0" smtClean="0">
                          <a:effectLst/>
                        </a:rPr>
                        <a:t>Assess</a:t>
                      </a:r>
                      <a:r>
                        <a:rPr lang="en-US" sz="2400" baseline="0" dirty="0" smtClean="0">
                          <a:effectLst/>
                        </a:rPr>
                        <a:t> Student Work</a:t>
                      </a:r>
                      <a:endParaRPr lang="en-US" sz="2400" dirty="0">
                        <a:effectLst/>
                        <a:latin typeface="Calibri" charset="0"/>
                        <a:ea typeface="Calibri" charset="0"/>
                        <a:cs typeface="Times New Roman" charset="0"/>
                      </a:endParaRPr>
                    </a:p>
                  </a:txBody>
                  <a:tcPr marL="9525" marR="9525" marT="9525" marB="9525" anchor="ctr"/>
                </a:tc>
              </a:tr>
              <a:tr h="1086764">
                <a:tc>
                  <a:txBody>
                    <a:bodyPr/>
                    <a:lstStyle/>
                    <a:p>
                      <a:pPr marL="0" marR="0">
                        <a:spcBef>
                          <a:spcPts val="0"/>
                        </a:spcBef>
                        <a:spcAft>
                          <a:spcPts val="0"/>
                        </a:spcAft>
                      </a:pPr>
                      <a:r>
                        <a:rPr lang="en-US" sz="2400" baseline="0" dirty="0" smtClean="0">
                          <a:effectLst/>
                        </a:rPr>
                        <a:t>Critically analyze or evaluate idea using theories/ methods of i</a:t>
                      </a:r>
                      <a:r>
                        <a:rPr lang="en-US" sz="2400" dirty="0" smtClean="0">
                          <a:effectLst/>
                        </a:rPr>
                        <a:t>ntegrative</a:t>
                      </a:r>
                      <a:r>
                        <a:rPr lang="en-US" sz="2400" baseline="0" dirty="0" smtClean="0">
                          <a:effectLst/>
                        </a:rPr>
                        <a:t> knowledge</a:t>
                      </a:r>
                      <a:r>
                        <a:rPr lang="en-US" sz="2400" dirty="0" smtClean="0">
                          <a:effectLst/>
                        </a:rPr>
                        <a:t> domains</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Require students to </a:t>
                      </a:r>
                      <a:r>
                        <a:rPr lang="en-US" sz="2400" dirty="0" smtClean="0">
                          <a:effectLst/>
                        </a:rPr>
                        <a:t>evaluate,</a:t>
                      </a:r>
                      <a:r>
                        <a:rPr lang="en-US" sz="2400" baseline="0" dirty="0" smtClean="0">
                          <a:effectLst/>
                        </a:rPr>
                        <a:t> </a:t>
                      </a:r>
                      <a:r>
                        <a:rPr lang="en-US" sz="2400" dirty="0" smtClean="0">
                          <a:effectLst/>
                        </a:rPr>
                        <a:t>judge </a:t>
                      </a:r>
                      <a:r>
                        <a:rPr lang="en-US" sz="2400" dirty="0">
                          <a:effectLst/>
                        </a:rPr>
                        <a:t>or critique readings, performances, or products against established criteria or standards. </a:t>
                      </a:r>
                      <a:endParaRPr lang="en-US" sz="2400" dirty="0" smtClean="0">
                        <a:effectLst/>
                      </a:endParaRPr>
                    </a:p>
                    <a:p>
                      <a:pPr marL="285750" marR="0" indent="-285750">
                        <a:spcBef>
                          <a:spcPts val="0"/>
                        </a:spcBef>
                        <a:spcAft>
                          <a:spcPts val="0"/>
                        </a:spcAft>
                        <a:buFont typeface="Arial" charset="0"/>
                        <a:buChar char="•"/>
                      </a:pPr>
                      <a:r>
                        <a:rPr lang="en-US" sz="2400" dirty="0" smtClean="0">
                          <a:effectLst/>
                        </a:rPr>
                        <a:t>Examples</a:t>
                      </a:r>
                      <a:r>
                        <a:rPr lang="en-US" sz="2400" dirty="0">
                          <a:effectLst/>
                        </a:rPr>
                        <a:t>: </a:t>
                      </a:r>
                      <a:r>
                        <a:rPr lang="en-US" sz="2400" dirty="0" smtClean="0">
                          <a:effectLst/>
                        </a:rPr>
                        <a:t>Journals</a:t>
                      </a:r>
                      <a:r>
                        <a:rPr lang="en-US" sz="2400" dirty="0">
                          <a:effectLst/>
                        </a:rPr>
                        <a:t>, Critiques, Case </a:t>
                      </a:r>
                      <a:r>
                        <a:rPr lang="en-US" sz="2400" dirty="0" smtClean="0">
                          <a:effectLst/>
                        </a:rPr>
                        <a:t>Studies,</a:t>
                      </a:r>
                      <a:r>
                        <a:rPr lang="en-US" sz="2400" baseline="0" dirty="0" smtClean="0">
                          <a:effectLst/>
                        </a:rPr>
                        <a:t> Debates</a:t>
                      </a:r>
                      <a:endParaRPr lang="en-US" sz="2400" dirty="0">
                        <a:effectLst/>
                        <a:latin typeface="Calibri" charset="0"/>
                        <a:ea typeface="Calibri" charset="0"/>
                        <a:cs typeface="Times New Roman" charset="0"/>
                      </a:endParaRPr>
                    </a:p>
                    <a:p>
                      <a:pPr marL="285750" marR="0" indent="-285750">
                        <a:spcBef>
                          <a:spcPts val="0"/>
                        </a:spcBef>
                        <a:spcAft>
                          <a:spcPts val="0"/>
                        </a:spcAft>
                        <a:buFont typeface="Arial" charset="0"/>
                        <a:buChar char="•"/>
                      </a:pPr>
                      <a:endParaRPr lang="en-US" sz="2400" dirty="0" smtClean="0">
                        <a:effectLst/>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smtClean="0">
                          <a:effectLst/>
                        </a:rPr>
                        <a:t>Analytic or Holistic Rubrics scored by instructor,</a:t>
                      </a:r>
                      <a:r>
                        <a:rPr lang="en-US" sz="2400" baseline="0" dirty="0" smtClean="0">
                          <a:effectLst/>
                        </a:rPr>
                        <a:t> juries</a:t>
                      </a:r>
                      <a:r>
                        <a:rPr lang="en-US" sz="2400" dirty="0" smtClean="0">
                          <a:effectLst/>
                        </a:rPr>
                        <a:t> </a:t>
                      </a:r>
                      <a:endParaRPr lang="en-US" sz="2400" dirty="0">
                        <a:effectLst/>
                        <a:latin typeface="Calibri" charset="0"/>
                        <a:ea typeface="Calibri" charset="0"/>
                        <a:cs typeface="Times New Roman" charset="0"/>
                      </a:endParaRPr>
                    </a:p>
                  </a:txBody>
                  <a:tcPr marL="9525" marR="9525" marT="9525" marB="9525" anchor="ctr"/>
                </a:tc>
              </a:tr>
              <a:tr h="1128402">
                <a:tc>
                  <a:txBody>
                    <a:bodyPr/>
                    <a:lstStyle/>
                    <a:p>
                      <a:pPr marL="0" marR="0">
                        <a:spcBef>
                          <a:spcPts val="0"/>
                        </a:spcBef>
                        <a:spcAft>
                          <a:spcPts val="0"/>
                        </a:spcAft>
                      </a:pPr>
                      <a:r>
                        <a:rPr lang="en-US" sz="2400" dirty="0" smtClean="0">
                          <a:effectLst/>
                          <a:latin typeface="Calibri" charset="0"/>
                          <a:ea typeface="Calibri" charset="0"/>
                          <a:cs typeface="Times New Roman" charset="0"/>
                        </a:rPr>
                        <a:t>Create using theories/ methods of integrative knowledge</a:t>
                      </a:r>
                      <a:r>
                        <a:rPr lang="en-US" sz="2400" baseline="0" dirty="0" smtClean="0">
                          <a:effectLst/>
                          <a:latin typeface="Calibri" charset="0"/>
                          <a:ea typeface="Calibri" charset="0"/>
                          <a:cs typeface="Times New Roman" charset="0"/>
                        </a:rPr>
                        <a:t> domains</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smtClean="0">
                          <a:effectLst/>
                        </a:rPr>
                        <a:t>Creative</a:t>
                      </a:r>
                      <a:r>
                        <a:rPr lang="en-US" sz="2400" baseline="0" dirty="0" smtClean="0">
                          <a:effectLst/>
                        </a:rPr>
                        <a:t> works, r</a:t>
                      </a:r>
                      <a:r>
                        <a:rPr lang="en-US" sz="2400" dirty="0" smtClean="0">
                          <a:effectLst/>
                        </a:rPr>
                        <a:t>esearch </a:t>
                      </a:r>
                      <a:r>
                        <a:rPr lang="en-US" sz="2400" dirty="0">
                          <a:effectLst/>
                        </a:rPr>
                        <a:t>projects, essays, </a:t>
                      </a:r>
                      <a:r>
                        <a:rPr lang="en-US" sz="2400" dirty="0" smtClean="0">
                          <a:effectLst/>
                        </a:rPr>
                        <a:t>service learning project as individuals or groups.</a:t>
                      </a:r>
                      <a:r>
                        <a:rPr lang="en-US" sz="2400" baseline="0" dirty="0" smtClean="0">
                          <a:effectLst/>
                        </a:rPr>
                        <a:t> </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a:effectLst/>
                        </a:rPr>
                        <a:t>Rubrics, scored by </a:t>
                      </a:r>
                      <a:r>
                        <a:rPr lang="en-US" sz="2400" dirty="0" smtClean="0">
                          <a:effectLst/>
                        </a:rPr>
                        <a:t>instructor,</a:t>
                      </a:r>
                      <a:r>
                        <a:rPr lang="en-US" sz="2400" baseline="0" dirty="0" smtClean="0">
                          <a:effectLst/>
                        </a:rPr>
                        <a:t> etc.</a:t>
                      </a:r>
                      <a:endParaRPr lang="en-US" sz="2400" dirty="0">
                        <a:effectLst/>
                      </a:endParaRPr>
                    </a:p>
                  </a:txBody>
                  <a:tcPr marL="9525" marR="9525" marT="9525" marB="9525" anchor="ctr"/>
                </a:tc>
              </a:tr>
            </a:tbl>
          </a:graphicData>
        </a:graphic>
      </p:graphicFrame>
      <p:sp>
        <p:nvSpPr>
          <p:cNvPr id="4" name="Slide Number Placeholder 3"/>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1222453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6603"/>
            <a:ext cx="11160034" cy="642311"/>
          </a:xfrm>
        </p:spPr>
        <p:txBody>
          <a:bodyPr>
            <a:noAutofit/>
          </a:bodyPr>
          <a:lstStyle/>
          <a:p>
            <a:r>
              <a:rPr lang="en-US" sz="3200" dirty="0" smtClean="0"/>
              <a:t>Rubric to assess interdisciplinary writing (can modify for other works)</a:t>
            </a:r>
            <a:endParaRPr lang="en-US" sz="3200" dirty="0"/>
          </a:p>
        </p:txBody>
      </p:sp>
      <p:sp>
        <p:nvSpPr>
          <p:cNvPr id="3" name="Content Placeholder 2"/>
          <p:cNvSpPr>
            <a:spLocks noGrp="1"/>
          </p:cNvSpPr>
          <p:nvPr>
            <p:ph idx="1"/>
          </p:nvPr>
        </p:nvSpPr>
        <p:spPr>
          <a:xfrm>
            <a:off x="609600" y="1030515"/>
            <a:ext cx="11582400" cy="5573486"/>
          </a:xfrm>
          <a:solidFill>
            <a:schemeClr val="bg1"/>
          </a:solidFill>
        </p:spPr>
        <p:txBody>
          <a:bodyPr>
            <a:noAutofit/>
          </a:bodyPr>
          <a:lstStyle/>
          <a:p>
            <a:r>
              <a:rPr lang="en-US" sz="2200" dirty="0" smtClean="0"/>
              <a:t>See LOA handout, </a:t>
            </a:r>
            <a:r>
              <a:rPr lang="en-US" sz="2200" dirty="0" err="1" smtClean="0"/>
              <a:t>Boix</a:t>
            </a:r>
            <a:r>
              <a:rPr lang="en-US" sz="2200" dirty="0" smtClean="0"/>
              <a:t> </a:t>
            </a:r>
            <a:r>
              <a:rPr lang="en-US" sz="2200" dirty="0" err="1" smtClean="0"/>
              <a:t>Mansilla</a:t>
            </a:r>
            <a:r>
              <a:rPr lang="en-US" sz="2200" dirty="0" smtClean="0"/>
              <a:t> rubric 2009</a:t>
            </a:r>
          </a:p>
          <a:p>
            <a:r>
              <a:rPr lang="en-US" sz="2200" b="1" dirty="0" smtClean="0"/>
              <a:t>Element</a:t>
            </a:r>
          </a:p>
          <a:p>
            <a:pPr>
              <a:buFont typeface="Wingdings" charset="2"/>
              <a:buChar char="v"/>
            </a:pPr>
            <a:r>
              <a:rPr lang="en-US" sz="2200" dirty="0" smtClean="0"/>
              <a:t> Does framing invites integrative approach?</a:t>
            </a:r>
          </a:p>
          <a:p>
            <a:pPr>
              <a:buFont typeface="Wingdings" charset="2"/>
              <a:buChar char="v"/>
            </a:pPr>
            <a:r>
              <a:rPr lang="en-US" sz="2200" dirty="0" smtClean="0"/>
              <a:t> Does work use writing genre effectively to communicate with intended audience?</a:t>
            </a:r>
          </a:p>
          <a:p>
            <a:pPr>
              <a:buFont typeface="Wingdings" charset="2"/>
              <a:buChar char="v"/>
            </a:pPr>
            <a:r>
              <a:rPr lang="en-US" sz="2200" dirty="0" smtClean="0"/>
              <a:t>Use disp. knowledge accurately and effectively?</a:t>
            </a:r>
          </a:p>
          <a:p>
            <a:pPr>
              <a:buFont typeface="Wingdings" charset="2"/>
              <a:buChar char="v"/>
            </a:pPr>
            <a:r>
              <a:rPr lang="en-US" sz="2200" dirty="0" smtClean="0"/>
              <a:t>Use disp. methods accurately and effectively?</a:t>
            </a:r>
          </a:p>
          <a:p>
            <a:pPr>
              <a:buFont typeface="Wingdings" charset="2"/>
              <a:buChar char="v"/>
            </a:pPr>
            <a:r>
              <a:rPr lang="en-US" sz="2200" dirty="0" smtClean="0"/>
              <a:t>Include selected disp. perspectives or insights from 2/more disp. Traditions that a relevant to work’s purpose?</a:t>
            </a:r>
          </a:p>
          <a:p>
            <a:pPr>
              <a:buFont typeface="Wingdings" charset="2"/>
              <a:buChar char="v"/>
            </a:pPr>
            <a:r>
              <a:rPr lang="en-US" sz="2200" dirty="0" smtClean="0"/>
              <a:t>Is there an integrative device or strategy?</a:t>
            </a:r>
          </a:p>
          <a:p>
            <a:pPr>
              <a:buFont typeface="Wingdings" charset="2"/>
              <a:buChar char="v"/>
            </a:pPr>
            <a:r>
              <a:rPr lang="en-US" sz="2200" dirty="0" smtClean="0"/>
              <a:t>Is there balance in how students bring disp. </a:t>
            </a:r>
            <a:r>
              <a:rPr lang="en-US" sz="2200" dirty="0"/>
              <a:t>p</a:t>
            </a:r>
            <a:r>
              <a:rPr lang="en-US" sz="2200" dirty="0" smtClean="0"/>
              <a:t>erspectives or insights together? </a:t>
            </a:r>
          </a:p>
          <a:p>
            <a:pPr>
              <a:buFont typeface="Wingdings" charset="2"/>
              <a:buChar char="v"/>
            </a:pPr>
            <a:r>
              <a:rPr lang="en-US" sz="2200" dirty="0" smtClean="0"/>
              <a:t>Is there awareness of limitations/ benefits of contributing disciplines and how they intertwine?</a:t>
            </a:r>
          </a:p>
          <a:p>
            <a:pPr>
              <a:buFont typeface="Wingdings" charset="2"/>
              <a:buChar char="v"/>
            </a:pPr>
            <a:r>
              <a:rPr lang="en-US" sz="2200" dirty="0" smtClean="0"/>
              <a:t>Does student exhibit self-reflection?</a:t>
            </a:r>
            <a:endParaRPr lang="en-US" sz="22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26</a:t>
            </a:fld>
            <a:endParaRPr lang="en-US" dirty="0"/>
          </a:p>
        </p:txBody>
      </p:sp>
    </p:spTree>
    <p:extLst>
      <p:ext uri="{BB962C8B-B14F-4D97-AF65-F5344CB8AC3E}">
        <p14:creationId xmlns:p14="http://schemas.microsoft.com/office/powerpoint/2010/main" val="1938276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331" y="232992"/>
            <a:ext cx="10515600" cy="687107"/>
          </a:xfrm>
        </p:spPr>
        <p:txBody>
          <a:bodyPr>
            <a:normAutofit fontScale="90000"/>
          </a:bodyPr>
          <a:lstStyle/>
          <a:p>
            <a:r>
              <a:rPr lang="en-US" sz="3200" b="1" dirty="0" smtClean="0"/>
              <a:t>Key Learning </a:t>
            </a:r>
            <a:r>
              <a:rPr lang="en-US" sz="3200" b="1" dirty="0"/>
              <a:t>O</a:t>
            </a:r>
            <a:r>
              <a:rPr lang="en-US" sz="3200" b="1" dirty="0" smtClean="0"/>
              <a:t>bjectives: Suggestions for Assessment (coming soon!)</a:t>
            </a:r>
            <a:endParaRPr lang="en-US" sz="3200" b="1" dirty="0"/>
          </a:p>
        </p:txBody>
      </p:sp>
      <p:sp>
        <p:nvSpPr>
          <p:cNvPr id="4" name="Slide Number Placeholder 3"/>
          <p:cNvSpPr>
            <a:spLocks noGrp="1"/>
          </p:cNvSpPr>
          <p:nvPr>
            <p:ph type="sldNum" sz="quarter" idx="12"/>
          </p:nvPr>
        </p:nvSpPr>
        <p:spPr/>
        <p:txBody>
          <a:bodyPr/>
          <a:lstStyle/>
          <a:p>
            <a:fld id="{8820D8CD-C910-4C45-9EAA-5B45AA7A230B}" type="slidenum">
              <a:rPr lang="en-US" smtClean="0"/>
              <a:t>27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21069515"/>
              </p:ext>
            </p:extLst>
          </p:nvPr>
        </p:nvGraphicFramePr>
        <p:xfrm>
          <a:off x="243484" y="799084"/>
          <a:ext cx="11627091" cy="5850763"/>
        </p:xfrm>
        <a:graphic>
          <a:graphicData uri="http://schemas.openxmlformats.org/drawingml/2006/table">
            <a:tbl>
              <a:tblPr firstRow="1" firstCol="1" bandRow="1">
                <a:tableStyleId>{5C22544A-7EE6-4342-B048-85BDC9FD1C3A}</a:tableStyleId>
              </a:tblPr>
              <a:tblGrid>
                <a:gridCol w="3603530"/>
                <a:gridCol w="3833473"/>
                <a:gridCol w="4190088"/>
              </a:tblGrid>
              <a:tr h="119380">
                <a:tc gridSpan="3">
                  <a:txBody>
                    <a:bodyPr/>
                    <a:lstStyle/>
                    <a:p>
                      <a:pPr algn="just">
                        <a:spcAft>
                          <a:spcPts val="0"/>
                        </a:spcAft>
                      </a:pPr>
                      <a:r>
                        <a:rPr lang="en-US" sz="1800" b="1" dirty="0">
                          <a:solidFill>
                            <a:schemeClr val="tx1"/>
                          </a:solidFill>
                          <a:effectLst/>
                        </a:rPr>
                        <a:t>1. Effective Communication</a:t>
                      </a:r>
                    </a:p>
                    <a:p>
                      <a:pPr marL="0" marR="0">
                        <a:lnSpc>
                          <a:spcPct val="107000"/>
                        </a:lnSpc>
                        <a:spcBef>
                          <a:spcPts val="0"/>
                        </a:spcBef>
                        <a:spcAft>
                          <a:spcPts val="0"/>
                        </a:spcAft>
                      </a:pPr>
                      <a:r>
                        <a:rPr lang="en-US" sz="1800" b="0" dirty="0">
                          <a:solidFill>
                            <a:schemeClr val="tx1"/>
                          </a:solidFill>
                          <a:effectLst/>
                        </a:rPr>
                        <a:t>The ability to exchange information and ideas in oral, written, and visual form </a:t>
                      </a:r>
                      <a:r>
                        <a:rPr lang="en-US" sz="1800" b="1" dirty="0">
                          <a:solidFill>
                            <a:schemeClr val="tx1"/>
                          </a:solidFill>
                          <a:effectLst/>
                        </a:rPr>
                        <a:t>in ways that allow for informed and persuasive discourse that builds trust and respect among those engaged in that exchange</a:t>
                      </a:r>
                      <a:r>
                        <a:rPr lang="en-US" sz="1800" b="0" dirty="0">
                          <a:solidFill>
                            <a:schemeClr val="tx1"/>
                          </a:solidFill>
                          <a:effectLst/>
                        </a:rPr>
                        <a:t>, and helps create environments where creative ideas and problem-solving flourish.</a:t>
                      </a:r>
                      <a:endParaRPr lang="en-US" sz="1800" b="0" dirty="0">
                        <a:solidFill>
                          <a:schemeClr val="tx1"/>
                        </a:solidFill>
                        <a:effectLst/>
                        <a:latin typeface="Calibri" charset="0"/>
                        <a:ea typeface="Calibri" charset="0"/>
                        <a:cs typeface="Times New Roman"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205105">
                <a:tc>
                  <a:txBody>
                    <a:bodyPr/>
                    <a:lstStyle/>
                    <a:p>
                      <a:pPr marL="0" marR="0" algn="ctr">
                        <a:lnSpc>
                          <a:spcPct val="107000"/>
                        </a:lnSpc>
                        <a:spcBef>
                          <a:spcPts val="0"/>
                        </a:spcBef>
                        <a:spcAft>
                          <a:spcPts val="0"/>
                        </a:spcAft>
                      </a:pPr>
                      <a:r>
                        <a:rPr lang="en-US" sz="1800" b="1" dirty="0">
                          <a:solidFill>
                            <a:schemeClr val="tx1"/>
                          </a:solidFill>
                          <a:effectLst/>
                        </a:rPr>
                        <a:t>Assessment Ideas</a:t>
                      </a:r>
                      <a:endParaRPr lang="en-US" sz="1800" b="1" dirty="0">
                        <a:solidFill>
                          <a:schemeClr val="tx1"/>
                        </a:solidFill>
                        <a:effectLst/>
                        <a:latin typeface="Calibri" charset="0"/>
                        <a:ea typeface="Calibri" charset="0"/>
                        <a:cs typeface="Times New Roman"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800" b="1" dirty="0">
                          <a:solidFill>
                            <a:schemeClr val="tx1"/>
                          </a:solidFill>
                          <a:effectLst/>
                        </a:rPr>
                        <a:t>Suggested Scoring Criteria</a:t>
                      </a:r>
                      <a:endParaRPr lang="en-US" sz="1800" b="1" dirty="0">
                        <a:solidFill>
                          <a:schemeClr val="tx1"/>
                        </a:solidFill>
                        <a:effectLst/>
                        <a:latin typeface="Calibri" charset="0"/>
                        <a:ea typeface="Calibri" charset="0"/>
                        <a:cs typeface="Times New Roman"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800" b="1" dirty="0" smtClean="0">
                          <a:solidFill>
                            <a:schemeClr val="tx1"/>
                          </a:solidFill>
                          <a:effectLst/>
                        </a:rPr>
                        <a:t>Examples</a:t>
                      </a:r>
                      <a:endParaRPr lang="en-US" sz="1800" b="1" dirty="0">
                        <a:solidFill>
                          <a:schemeClr val="tx1"/>
                        </a:solidFill>
                        <a:effectLst/>
                        <a:latin typeface="Calibri" charset="0"/>
                        <a:ea typeface="Calibri" charset="0"/>
                        <a:cs typeface="Times New Roman"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2633980">
                <a:tc>
                  <a:txBody>
                    <a:bodyPr/>
                    <a:lstStyle/>
                    <a:p>
                      <a:pPr marL="342900" marR="0" lvl="0" indent="-342900">
                        <a:lnSpc>
                          <a:spcPct val="107000"/>
                        </a:lnSpc>
                        <a:spcBef>
                          <a:spcPts val="0"/>
                        </a:spcBef>
                        <a:spcAft>
                          <a:spcPts val="0"/>
                        </a:spcAft>
                        <a:buFont typeface="Symbol" charset="2"/>
                        <a:buChar char=""/>
                      </a:pPr>
                      <a:r>
                        <a:rPr lang="en-US" sz="1800" b="0" dirty="0" smtClean="0">
                          <a:solidFill>
                            <a:schemeClr val="tx1"/>
                          </a:solidFill>
                          <a:effectLst/>
                        </a:rPr>
                        <a:t>Debate</a:t>
                      </a:r>
                    </a:p>
                    <a:p>
                      <a:pPr marL="342900" marR="0" lvl="0" indent="-342900">
                        <a:lnSpc>
                          <a:spcPct val="107000"/>
                        </a:lnSpc>
                        <a:spcBef>
                          <a:spcPts val="0"/>
                        </a:spcBef>
                        <a:spcAft>
                          <a:spcPts val="0"/>
                        </a:spcAft>
                        <a:buFont typeface="Symbol" charset="2"/>
                        <a:buChar char=""/>
                      </a:pPr>
                      <a:endParaRPr lang="en-US" sz="1800" b="0" dirty="0">
                        <a:solidFill>
                          <a:schemeClr val="tx1"/>
                        </a:solidFill>
                        <a:effectLst/>
                      </a:endParaRPr>
                    </a:p>
                    <a:p>
                      <a:pPr marL="342900" marR="0" lvl="0" indent="-342900">
                        <a:lnSpc>
                          <a:spcPct val="107000"/>
                        </a:lnSpc>
                        <a:spcBef>
                          <a:spcPts val="0"/>
                        </a:spcBef>
                        <a:spcAft>
                          <a:spcPts val="0"/>
                        </a:spcAft>
                        <a:buFont typeface="Symbol" charset="2"/>
                        <a:buChar char=""/>
                      </a:pPr>
                      <a:r>
                        <a:rPr lang="en-US" sz="1800" b="0" dirty="0">
                          <a:solidFill>
                            <a:schemeClr val="tx1"/>
                          </a:solidFill>
                          <a:effectLst/>
                        </a:rPr>
                        <a:t>Presentation – provide other students opportunities to interact with </a:t>
                      </a:r>
                      <a:r>
                        <a:rPr lang="en-US" sz="1800" b="0" dirty="0" smtClean="0">
                          <a:solidFill>
                            <a:schemeClr val="tx1"/>
                          </a:solidFill>
                          <a:effectLst/>
                        </a:rPr>
                        <a:t>speaker</a:t>
                      </a:r>
                    </a:p>
                    <a:p>
                      <a:pPr marL="342900" marR="0" lvl="0" indent="-342900">
                        <a:lnSpc>
                          <a:spcPct val="107000"/>
                        </a:lnSpc>
                        <a:spcBef>
                          <a:spcPts val="0"/>
                        </a:spcBef>
                        <a:spcAft>
                          <a:spcPts val="0"/>
                        </a:spcAft>
                        <a:buFont typeface="Symbol" charset="2"/>
                        <a:buChar char=""/>
                      </a:pPr>
                      <a:endParaRPr lang="en-US" sz="1800" b="0" dirty="0">
                        <a:solidFill>
                          <a:schemeClr val="tx1"/>
                        </a:solidFill>
                        <a:effectLst/>
                      </a:endParaRPr>
                    </a:p>
                    <a:p>
                      <a:pPr marL="342900" marR="0" lvl="0" indent="-342900">
                        <a:lnSpc>
                          <a:spcPct val="107000"/>
                        </a:lnSpc>
                        <a:spcBef>
                          <a:spcPts val="0"/>
                        </a:spcBef>
                        <a:spcAft>
                          <a:spcPts val="0"/>
                        </a:spcAft>
                        <a:buFont typeface="Symbol" charset="2"/>
                        <a:buChar char=""/>
                      </a:pPr>
                      <a:r>
                        <a:rPr lang="en-US" sz="1800" b="0" dirty="0">
                          <a:solidFill>
                            <a:schemeClr val="tx1"/>
                          </a:solidFill>
                          <a:effectLst/>
                        </a:rPr>
                        <a:t>Blog that allows comments from other </a:t>
                      </a:r>
                      <a:r>
                        <a:rPr lang="en-US" sz="1800" b="0" dirty="0" smtClean="0">
                          <a:solidFill>
                            <a:schemeClr val="tx1"/>
                          </a:solidFill>
                          <a:effectLst/>
                        </a:rPr>
                        <a:t>students</a:t>
                      </a:r>
                      <a:endParaRPr lang="en-US" sz="1800" b="0" dirty="0">
                        <a:solidFill>
                          <a:schemeClr val="tx1"/>
                        </a:solidFill>
                        <a:effectLst/>
                      </a:endParaRPr>
                    </a:p>
                    <a:p>
                      <a:pPr marL="342900" marR="0" lvl="0" indent="-342900">
                        <a:lnSpc>
                          <a:spcPct val="107000"/>
                        </a:lnSpc>
                        <a:spcBef>
                          <a:spcPts val="0"/>
                        </a:spcBef>
                        <a:spcAft>
                          <a:spcPts val="0"/>
                        </a:spcAft>
                        <a:buFont typeface="Symbol" charset="2"/>
                        <a:buChar char=""/>
                      </a:pPr>
                      <a:endParaRPr lang="en-US" sz="1800" b="0" dirty="0" smtClean="0">
                        <a:solidFill>
                          <a:schemeClr val="tx1"/>
                        </a:solidFill>
                        <a:effectLst/>
                      </a:endParaRPr>
                    </a:p>
                    <a:p>
                      <a:pPr marL="342900" marR="0" lvl="0" indent="-342900">
                        <a:lnSpc>
                          <a:spcPct val="107000"/>
                        </a:lnSpc>
                        <a:spcBef>
                          <a:spcPts val="0"/>
                        </a:spcBef>
                        <a:spcAft>
                          <a:spcPts val="0"/>
                        </a:spcAft>
                        <a:buFont typeface="Symbol" charset="2"/>
                        <a:buChar char=""/>
                      </a:pPr>
                      <a:r>
                        <a:rPr lang="en-US" sz="1800" b="0" dirty="0" smtClean="0">
                          <a:solidFill>
                            <a:schemeClr val="tx1"/>
                          </a:solidFill>
                          <a:effectLst/>
                        </a:rPr>
                        <a:t>Case </a:t>
                      </a:r>
                      <a:r>
                        <a:rPr lang="en-US" sz="1800" b="0" dirty="0">
                          <a:solidFill>
                            <a:schemeClr val="tx1"/>
                          </a:solidFill>
                          <a:effectLst/>
                        </a:rPr>
                        <a:t>study </a:t>
                      </a:r>
                      <a:r>
                        <a:rPr lang="en-US" sz="1800" b="0" baseline="0" dirty="0" smtClean="0">
                          <a:solidFill>
                            <a:schemeClr val="tx1"/>
                          </a:solidFill>
                          <a:effectLst/>
                        </a:rPr>
                        <a:t> analysis shared with </a:t>
                      </a:r>
                      <a:r>
                        <a:rPr lang="en-US" sz="1800" b="0" dirty="0" smtClean="0">
                          <a:solidFill>
                            <a:schemeClr val="tx1"/>
                          </a:solidFill>
                          <a:effectLst/>
                        </a:rPr>
                        <a:t>classmates</a:t>
                      </a:r>
                      <a:endParaRPr lang="en-US" sz="1800" b="0" dirty="0">
                        <a:solidFill>
                          <a:schemeClr val="tx1"/>
                        </a:solidFill>
                        <a:effectLst/>
                      </a:endParaRPr>
                    </a:p>
                    <a:p>
                      <a:pPr marL="342900" marR="0" lvl="0" indent="-342900">
                        <a:lnSpc>
                          <a:spcPct val="107000"/>
                        </a:lnSpc>
                        <a:spcBef>
                          <a:spcPts val="0"/>
                        </a:spcBef>
                        <a:spcAft>
                          <a:spcPts val="0"/>
                        </a:spcAft>
                        <a:buFont typeface="Symbol" charset="2"/>
                        <a:buChar char=""/>
                      </a:pPr>
                      <a:endParaRPr lang="en-US" sz="1800" b="0" dirty="0" smtClean="0">
                        <a:solidFill>
                          <a:schemeClr val="tx1"/>
                        </a:solidFill>
                        <a:effectLst/>
                      </a:endParaRPr>
                    </a:p>
                    <a:p>
                      <a:pPr marL="342900" marR="0" lvl="0" indent="-342900">
                        <a:lnSpc>
                          <a:spcPct val="107000"/>
                        </a:lnSpc>
                        <a:spcBef>
                          <a:spcPts val="0"/>
                        </a:spcBef>
                        <a:spcAft>
                          <a:spcPts val="0"/>
                        </a:spcAft>
                        <a:buFont typeface="Symbol" charset="2"/>
                        <a:buChar char=""/>
                      </a:pPr>
                      <a:r>
                        <a:rPr lang="en-US" sz="1800" b="0" dirty="0" smtClean="0">
                          <a:solidFill>
                            <a:schemeClr val="tx1"/>
                          </a:solidFill>
                          <a:effectLst/>
                        </a:rPr>
                        <a:t>Video </a:t>
                      </a:r>
                      <a:r>
                        <a:rPr lang="en-US" sz="1800" b="0" dirty="0">
                          <a:solidFill>
                            <a:schemeClr val="tx1"/>
                          </a:solidFill>
                          <a:effectLst/>
                        </a:rPr>
                        <a:t>production shared with class to facilitate interaction</a:t>
                      </a:r>
                    </a:p>
                    <a:p>
                      <a:pPr marL="0" marR="0">
                        <a:lnSpc>
                          <a:spcPct val="107000"/>
                        </a:lnSpc>
                        <a:spcBef>
                          <a:spcPts val="0"/>
                        </a:spcBef>
                        <a:spcAft>
                          <a:spcPts val="0"/>
                        </a:spcAft>
                      </a:pPr>
                      <a:r>
                        <a:rPr lang="en-US" sz="1800" b="0" dirty="0">
                          <a:solidFill>
                            <a:schemeClr val="tx1"/>
                          </a:solidFill>
                          <a:effectLst/>
                        </a:rPr>
                        <a:t> </a:t>
                      </a:r>
                      <a:endParaRPr lang="en-US" sz="1800" b="0" dirty="0">
                        <a:solidFill>
                          <a:schemeClr val="tx1"/>
                        </a:solidFill>
                        <a:effectLst/>
                        <a:latin typeface="Calibri" charset="0"/>
                        <a:ea typeface="Calibri" charset="0"/>
                        <a:cs typeface="Times New Roman"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800" b="0" dirty="0" smtClean="0">
                          <a:solidFill>
                            <a:schemeClr val="tx1"/>
                          </a:solidFill>
                          <a:effectLst/>
                        </a:rPr>
                        <a:t> </a:t>
                      </a:r>
                    </a:p>
                    <a:p>
                      <a:pPr marL="0" marR="0">
                        <a:lnSpc>
                          <a:spcPct val="107000"/>
                        </a:lnSpc>
                        <a:spcBef>
                          <a:spcPts val="0"/>
                        </a:spcBef>
                        <a:spcAft>
                          <a:spcPts val="0"/>
                        </a:spcAft>
                      </a:pPr>
                      <a:r>
                        <a:rPr lang="en-US" sz="1800" b="0" dirty="0" smtClean="0">
                          <a:solidFill>
                            <a:schemeClr val="tx1"/>
                          </a:solidFill>
                          <a:effectLst/>
                        </a:rPr>
                        <a:t>Oral communication</a:t>
                      </a:r>
                    </a:p>
                    <a:p>
                      <a:pPr marL="342900" marR="0" lvl="0" indent="-342900">
                        <a:lnSpc>
                          <a:spcPct val="107000"/>
                        </a:lnSpc>
                        <a:spcBef>
                          <a:spcPts val="0"/>
                        </a:spcBef>
                        <a:spcAft>
                          <a:spcPts val="0"/>
                        </a:spcAft>
                        <a:buFont typeface="Symbol" charset="2"/>
                        <a:buChar char=""/>
                      </a:pPr>
                      <a:r>
                        <a:rPr lang="en-US" sz="1800" b="0" dirty="0" smtClean="0">
                          <a:solidFill>
                            <a:schemeClr val="tx1"/>
                          </a:solidFill>
                          <a:effectLst/>
                        </a:rPr>
                        <a:t>Organization</a:t>
                      </a:r>
                      <a:endParaRPr lang="en-US" sz="1800" b="0" dirty="0">
                        <a:solidFill>
                          <a:schemeClr val="tx1"/>
                        </a:solidFill>
                        <a:effectLst/>
                      </a:endParaRPr>
                    </a:p>
                    <a:p>
                      <a:pPr marL="342900" marR="0" lvl="0" indent="-342900">
                        <a:lnSpc>
                          <a:spcPct val="107000"/>
                        </a:lnSpc>
                        <a:spcBef>
                          <a:spcPts val="0"/>
                        </a:spcBef>
                        <a:spcAft>
                          <a:spcPts val="0"/>
                        </a:spcAft>
                        <a:buFont typeface="Symbol" charset="2"/>
                        <a:buChar char=""/>
                      </a:pPr>
                      <a:r>
                        <a:rPr lang="en-US" sz="1800" b="0" dirty="0">
                          <a:solidFill>
                            <a:schemeClr val="tx1"/>
                          </a:solidFill>
                          <a:effectLst/>
                        </a:rPr>
                        <a:t>Language choice</a:t>
                      </a:r>
                    </a:p>
                    <a:p>
                      <a:pPr marL="342900" marR="0" lvl="0" indent="-342900">
                        <a:lnSpc>
                          <a:spcPct val="107000"/>
                        </a:lnSpc>
                        <a:spcBef>
                          <a:spcPts val="0"/>
                        </a:spcBef>
                        <a:spcAft>
                          <a:spcPts val="0"/>
                        </a:spcAft>
                        <a:buFont typeface="Symbol" charset="2"/>
                        <a:buChar char=""/>
                      </a:pPr>
                      <a:r>
                        <a:rPr lang="en-US" sz="1800" b="0" dirty="0">
                          <a:solidFill>
                            <a:schemeClr val="tx1"/>
                          </a:solidFill>
                          <a:effectLst/>
                        </a:rPr>
                        <a:t>Delivery</a:t>
                      </a:r>
                    </a:p>
                    <a:p>
                      <a:pPr marL="342900" marR="0" lvl="0" indent="-342900">
                        <a:lnSpc>
                          <a:spcPct val="107000"/>
                        </a:lnSpc>
                        <a:spcBef>
                          <a:spcPts val="0"/>
                        </a:spcBef>
                        <a:spcAft>
                          <a:spcPts val="0"/>
                        </a:spcAft>
                        <a:buFont typeface="Symbol" charset="2"/>
                        <a:buChar char=""/>
                      </a:pPr>
                      <a:r>
                        <a:rPr lang="en-US" sz="1800" b="0" dirty="0">
                          <a:solidFill>
                            <a:schemeClr val="tx1"/>
                          </a:solidFill>
                          <a:effectLst/>
                        </a:rPr>
                        <a:t>Supporting material</a:t>
                      </a:r>
                    </a:p>
                    <a:p>
                      <a:pPr marL="342900" marR="0" lvl="0" indent="-342900">
                        <a:lnSpc>
                          <a:spcPct val="107000"/>
                        </a:lnSpc>
                        <a:spcBef>
                          <a:spcPts val="0"/>
                        </a:spcBef>
                        <a:spcAft>
                          <a:spcPts val="0"/>
                        </a:spcAft>
                        <a:buFont typeface="Symbol" charset="2"/>
                        <a:buChar char=""/>
                      </a:pPr>
                      <a:r>
                        <a:rPr lang="en-US" sz="1800" b="0" dirty="0">
                          <a:solidFill>
                            <a:schemeClr val="tx1"/>
                          </a:solidFill>
                          <a:effectLst/>
                        </a:rPr>
                        <a:t>Central message</a:t>
                      </a:r>
                    </a:p>
                    <a:p>
                      <a:pPr marL="0" marR="0">
                        <a:lnSpc>
                          <a:spcPct val="107000"/>
                        </a:lnSpc>
                        <a:spcBef>
                          <a:spcPts val="0"/>
                        </a:spcBef>
                        <a:spcAft>
                          <a:spcPts val="0"/>
                        </a:spcAft>
                      </a:pPr>
                      <a:r>
                        <a:rPr lang="en-US" sz="1800" b="0" dirty="0">
                          <a:solidFill>
                            <a:schemeClr val="tx1"/>
                          </a:solidFill>
                          <a:effectLst/>
                        </a:rPr>
                        <a:t> </a:t>
                      </a:r>
                    </a:p>
                    <a:p>
                      <a:pPr marL="0" marR="0">
                        <a:lnSpc>
                          <a:spcPct val="107000"/>
                        </a:lnSpc>
                        <a:spcBef>
                          <a:spcPts val="0"/>
                        </a:spcBef>
                        <a:spcAft>
                          <a:spcPts val="0"/>
                        </a:spcAft>
                      </a:pPr>
                      <a:r>
                        <a:rPr lang="en-US" sz="1800" b="0" dirty="0">
                          <a:solidFill>
                            <a:schemeClr val="tx1"/>
                          </a:solidFill>
                          <a:effectLst/>
                        </a:rPr>
                        <a:t> </a:t>
                      </a:r>
                    </a:p>
                    <a:p>
                      <a:pPr marL="0" marR="0">
                        <a:lnSpc>
                          <a:spcPct val="107000"/>
                        </a:lnSpc>
                        <a:spcBef>
                          <a:spcPts val="0"/>
                        </a:spcBef>
                        <a:spcAft>
                          <a:spcPts val="0"/>
                        </a:spcAft>
                      </a:pPr>
                      <a:r>
                        <a:rPr lang="en-US" sz="1800" b="0" dirty="0">
                          <a:solidFill>
                            <a:schemeClr val="tx1"/>
                          </a:solidFill>
                          <a:effectLst/>
                        </a:rPr>
                        <a:t>(VALUE rubrics; Oral communication, Written communication, </a:t>
                      </a:r>
                      <a:r>
                        <a:rPr lang="en-US" sz="1800" b="0" u="sng" dirty="0">
                          <a:solidFill>
                            <a:schemeClr val="tx1"/>
                          </a:solidFill>
                          <a:effectLst/>
                          <a:hlinkClick r:id="rId3"/>
                        </a:rPr>
                        <a:t>https://www.aacu.org/value/rubrics</a:t>
                      </a:r>
                      <a:r>
                        <a:rPr lang="en-US" sz="1800" b="0" u="sng" dirty="0">
                          <a:solidFill>
                            <a:schemeClr val="tx1"/>
                          </a:solidFill>
                          <a:effectLst/>
                        </a:rPr>
                        <a:t>)</a:t>
                      </a:r>
                      <a:endParaRPr lang="en-US" sz="1800" b="0" dirty="0">
                        <a:solidFill>
                          <a:schemeClr val="tx1"/>
                        </a:solidFill>
                        <a:effectLst/>
                      </a:endParaRPr>
                    </a:p>
                    <a:p>
                      <a:pPr marL="160020" marR="0">
                        <a:lnSpc>
                          <a:spcPct val="107000"/>
                        </a:lnSpc>
                        <a:spcBef>
                          <a:spcPts val="0"/>
                        </a:spcBef>
                        <a:spcAft>
                          <a:spcPts val="0"/>
                        </a:spcAft>
                      </a:pPr>
                      <a:r>
                        <a:rPr lang="en-US" sz="1800" b="0" dirty="0">
                          <a:solidFill>
                            <a:schemeClr val="tx1"/>
                          </a:solidFill>
                          <a:effectLst/>
                        </a:rPr>
                        <a:t> </a:t>
                      </a:r>
                      <a:endParaRPr lang="en-US" sz="1800" b="0" dirty="0">
                        <a:solidFill>
                          <a:schemeClr val="tx1"/>
                        </a:solidFill>
                        <a:effectLst/>
                        <a:latin typeface="Calibri" charset="0"/>
                        <a:ea typeface="Calibri" charset="0"/>
                        <a:cs typeface="Times New Roman"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nSpc>
                          <a:spcPct val="107000"/>
                        </a:lnSpc>
                        <a:spcBef>
                          <a:spcPts val="0"/>
                        </a:spcBef>
                        <a:spcAft>
                          <a:spcPts val="0"/>
                        </a:spcAft>
                        <a:buFontTx/>
                        <a:buNone/>
                      </a:pPr>
                      <a:r>
                        <a:rPr lang="en-US" sz="1800" b="0" dirty="0" smtClean="0">
                          <a:solidFill>
                            <a:schemeClr val="tx1"/>
                          </a:solidFill>
                          <a:effectLst/>
                        </a:rPr>
                        <a:t> </a:t>
                      </a:r>
                      <a:endParaRPr lang="en-US" sz="1800" b="0" dirty="0">
                        <a:solidFill>
                          <a:schemeClr val="tx1"/>
                        </a:solidFill>
                        <a:effectLst/>
                      </a:endParaRPr>
                    </a:p>
                    <a:p>
                      <a:pPr marL="342900" marR="0" lvl="0" indent="-342900">
                        <a:lnSpc>
                          <a:spcPct val="107000"/>
                        </a:lnSpc>
                        <a:spcBef>
                          <a:spcPts val="0"/>
                        </a:spcBef>
                        <a:spcAft>
                          <a:spcPts val="0"/>
                        </a:spcAft>
                        <a:buFont typeface="Symbol" charset="2"/>
                        <a:buChar char=""/>
                      </a:pPr>
                      <a:r>
                        <a:rPr lang="en-US" sz="1800" b="0" dirty="0">
                          <a:solidFill>
                            <a:schemeClr val="tx1"/>
                          </a:solidFill>
                          <a:effectLst/>
                        </a:rPr>
                        <a:t>Analyze </a:t>
                      </a:r>
                      <a:r>
                        <a:rPr lang="en-US" sz="1800" b="0" dirty="0" smtClean="0">
                          <a:solidFill>
                            <a:schemeClr val="tx1"/>
                          </a:solidFill>
                          <a:effectLst/>
                        </a:rPr>
                        <a:t>passage </a:t>
                      </a:r>
                      <a:r>
                        <a:rPr lang="en-US" sz="1800" b="0" dirty="0">
                          <a:solidFill>
                            <a:schemeClr val="tx1"/>
                          </a:solidFill>
                          <a:effectLst/>
                        </a:rPr>
                        <a:t>of argumentation </a:t>
                      </a:r>
                      <a:r>
                        <a:rPr lang="en-US" sz="1800" b="0" dirty="0" smtClean="0">
                          <a:solidFill>
                            <a:schemeClr val="tx1"/>
                          </a:solidFill>
                          <a:effectLst/>
                        </a:rPr>
                        <a:t>in</a:t>
                      </a:r>
                      <a:r>
                        <a:rPr lang="en-US" sz="1800" b="0" baseline="0" dirty="0" smtClean="0">
                          <a:solidFill>
                            <a:schemeClr val="tx1"/>
                          </a:solidFill>
                          <a:effectLst/>
                        </a:rPr>
                        <a:t> text</a:t>
                      </a:r>
                      <a:r>
                        <a:rPr lang="en-US" sz="1800" b="0" dirty="0" smtClean="0">
                          <a:solidFill>
                            <a:schemeClr val="tx1"/>
                          </a:solidFill>
                          <a:effectLst/>
                        </a:rPr>
                        <a:t>. </a:t>
                      </a:r>
                      <a:r>
                        <a:rPr lang="en-US" sz="1800" b="0" dirty="0">
                          <a:solidFill>
                            <a:schemeClr val="tx1"/>
                          </a:solidFill>
                          <a:effectLst/>
                        </a:rPr>
                        <a:t>Highlight </a:t>
                      </a:r>
                      <a:r>
                        <a:rPr lang="en-US" sz="1800" b="0" dirty="0" smtClean="0">
                          <a:solidFill>
                            <a:schemeClr val="tx1"/>
                          </a:solidFill>
                          <a:effectLst/>
                        </a:rPr>
                        <a:t>main </a:t>
                      </a:r>
                      <a:r>
                        <a:rPr lang="en-US" sz="1800" b="0" dirty="0">
                          <a:solidFill>
                            <a:schemeClr val="tx1"/>
                          </a:solidFill>
                          <a:effectLst/>
                        </a:rPr>
                        <a:t>argumentative </a:t>
                      </a:r>
                      <a:r>
                        <a:rPr lang="en-US" sz="1800" b="0" dirty="0" smtClean="0">
                          <a:solidFill>
                            <a:schemeClr val="tx1"/>
                          </a:solidFill>
                          <a:effectLst/>
                        </a:rPr>
                        <a:t>moves. Evaluate</a:t>
                      </a:r>
                      <a:r>
                        <a:rPr lang="en-US" sz="1800" b="0" baseline="0" dirty="0" smtClean="0">
                          <a:solidFill>
                            <a:schemeClr val="tx1"/>
                          </a:solidFill>
                          <a:effectLst/>
                        </a:rPr>
                        <a:t> argument</a:t>
                      </a:r>
                      <a:r>
                        <a:rPr lang="en-US" sz="1800" b="0" dirty="0" smtClean="0">
                          <a:solidFill>
                            <a:schemeClr val="tx1"/>
                          </a:solidFill>
                          <a:effectLst/>
                        </a:rPr>
                        <a:t> </a:t>
                      </a:r>
                      <a:r>
                        <a:rPr lang="en-US" sz="1800" b="0" dirty="0">
                          <a:solidFill>
                            <a:schemeClr val="tx1"/>
                          </a:solidFill>
                          <a:effectLst/>
                        </a:rPr>
                        <a:t>logic </a:t>
                      </a:r>
                      <a:r>
                        <a:rPr lang="en-US" sz="1800" b="0" dirty="0" smtClean="0">
                          <a:solidFill>
                            <a:schemeClr val="tx1"/>
                          </a:solidFill>
                          <a:effectLst/>
                        </a:rPr>
                        <a:t>and </a:t>
                      </a:r>
                      <a:r>
                        <a:rPr lang="en-US" sz="1800" b="1" dirty="0">
                          <a:solidFill>
                            <a:schemeClr val="tx1"/>
                          </a:solidFill>
                          <a:effectLst/>
                        </a:rPr>
                        <a:t>discuss</a:t>
                      </a:r>
                      <a:r>
                        <a:rPr lang="en-US" sz="1800" b="0" dirty="0">
                          <a:solidFill>
                            <a:schemeClr val="tx1"/>
                          </a:solidFill>
                          <a:effectLst/>
                        </a:rPr>
                        <a:t> </a:t>
                      </a:r>
                      <a:r>
                        <a:rPr lang="en-US" sz="1800" b="0" dirty="0" smtClean="0">
                          <a:solidFill>
                            <a:schemeClr val="tx1"/>
                          </a:solidFill>
                          <a:effectLst/>
                        </a:rPr>
                        <a:t>strengths </a:t>
                      </a:r>
                      <a:r>
                        <a:rPr lang="en-US" sz="1800" b="0" dirty="0">
                          <a:solidFill>
                            <a:schemeClr val="tx1"/>
                          </a:solidFill>
                          <a:effectLst/>
                        </a:rPr>
                        <a:t>and weaknesses. </a:t>
                      </a:r>
                      <a:endParaRPr lang="en-US" sz="1800" b="0" dirty="0" smtClean="0">
                        <a:solidFill>
                          <a:schemeClr val="tx1"/>
                        </a:solidFill>
                        <a:effectLst/>
                      </a:endParaRPr>
                    </a:p>
                    <a:p>
                      <a:pPr marL="342900" marR="0" lvl="0" indent="-342900">
                        <a:lnSpc>
                          <a:spcPct val="107000"/>
                        </a:lnSpc>
                        <a:spcBef>
                          <a:spcPts val="0"/>
                        </a:spcBef>
                        <a:spcAft>
                          <a:spcPts val="0"/>
                        </a:spcAft>
                        <a:buFont typeface="Symbol" charset="2"/>
                        <a:buChar char=""/>
                      </a:pPr>
                      <a:endParaRPr lang="en-US" sz="1800" b="0" dirty="0">
                        <a:solidFill>
                          <a:schemeClr val="tx1"/>
                        </a:solidFill>
                        <a:effectLst/>
                      </a:endParaRPr>
                    </a:p>
                    <a:p>
                      <a:pPr marL="342900" marR="0" lvl="0" indent="-342900">
                        <a:lnSpc>
                          <a:spcPct val="107000"/>
                        </a:lnSpc>
                        <a:spcBef>
                          <a:spcPts val="0"/>
                        </a:spcBef>
                        <a:spcAft>
                          <a:spcPts val="0"/>
                        </a:spcAft>
                        <a:buFont typeface="Symbol" charset="2"/>
                        <a:buChar char=""/>
                      </a:pPr>
                      <a:r>
                        <a:rPr lang="en-US" sz="1800" b="1" dirty="0" smtClean="0">
                          <a:solidFill>
                            <a:schemeClr val="tx1"/>
                          </a:solidFill>
                          <a:effectLst/>
                        </a:rPr>
                        <a:t>Student group </a:t>
                      </a:r>
                      <a:r>
                        <a:rPr lang="en-US" sz="1800" b="0" dirty="0" smtClean="0">
                          <a:solidFill>
                            <a:schemeClr val="tx1"/>
                          </a:solidFill>
                          <a:effectLst/>
                        </a:rPr>
                        <a:t>works through </a:t>
                      </a:r>
                      <a:r>
                        <a:rPr lang="en-US" sz="1800" b="0" dirty="0">
                          <a:solidFill>
                            <a:schemeClr val="tx1"/>
                          </a:solidFill>
                          <a:effectLst/>
                        </a:rPr>
                        <a:t>statistics case study related to their discipline with </a:t>
                      </a:r>
                      <a:r>
                        <a:rPr lang="en-US" sz="1800" b="0" dirty="0" smtClean="0">
                          <a:solidFill>
                            <a:schemeClr val="tx1"/>
                          </a:solidFill>
                          <a:effectLst/>
                        </a:rPr>
                        <a:t>faculty </a:t>
                      </a:r>
                      <a:r>
                        <a:rPr lang="en-US" sz="1800" b="0" dirty="0">
                          <a:solidFill>
                            <a:schemeClr val="tx1"/>
                          </a:solidFill>
                          <a:effectLst/>
                        </a:rPr>
                        <a:t>who is also from their discipline. </a:t>
                      </a:r>
                    </a:p>
                    <a:p>
                      <a:pPr marL="228600" marR="0">
                        <a:lnSpc>
                          <a:spcPct val="107000"/>
                        </a:lnSpc>
                        <a:spcBef>
                          <a:spcPts val="0"/>
                        </a:spcBef>
                        <a:spcAft>
                          <a:spcPts val="0"/>
                        </a:spcAft>
                      </a:pPr>
                      <a:r>
                        <a:rPr lang="en-US" sz="1800" b="0" dirty="0">
                          <a:solidFill>
                            <a:schemeClr val="tx1"/>
                          </a:solidFill>
                          <a:effectLst/>
                        </a:rPr>
                        <a:t> </a:t>
                      </a:r>
                      <a:endParaRPr lang="en-US" sz="1800" b="0" dirty="0">
                        <a:solidFill>
                          <a:schemeClr val="tx1"/>
                        </a:solidFill>
                        <a:effectLst/>
                        <a:latin typeface="Calibri" charset="0"/>
                        <a:ea typeface="Calibri" charset="0"/>
                        <a:cs typeface="Times New Roman"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20291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p:cNvGraphicFramePr>
            <a:graphicFrameLocks noGrp="1"/>
          </p:cNvGraphicFramePr>
          <p:nvPr>
            <p:extLst/>
          </p:nvPr>
        </p:nvGraphicFramePr>
        <p:xfrm>
          <a:off x="386807" y="674444"/>
          <a:ext cx="11310387" cy="5906720"/>
        </p:xfrm>
        <a:graphic>
          <a:graphicData uri="http://schemas.openxmlformats.org/drawingml/2006/table">
            <a:tbl>
              <a:tblPr firstRow="1" firstCol="1" bandRow="1">
                <a:tableStyleId>{5C22544A-7EE6-4342-B048-85BDC9FD1C3A}</a:tableStyleId>
              </a:tblPr>
              <a:tblGrid>
                <a:gridCol w="1997164"/>
                <a:gridCol w="4574969"/>
                <a:gridCol w="4738254"/>
              </a:tblGrid>
              <a:tr h="695949">
                <a:tc>
                  <a:txBody>
                    <a:bodyPr/>
                    <a:lstStyle/>
                    <a:p>
                      <a:pPr marL="0" marR="0" algn="ctr">
                        <a:spcBef>
                          <a:spcPts val="0"/>
                        </a:spcBef>
                        <a:spcAft>
                          <a:spcPts val="0"/>
                        </a:spcAft>
                      </a:pPr>
                      <a:r>
                        <a:rPr lang="en-US" sz="2400" dirty="0">
                          <a:effectLst/>
                        </a:rPr>
                        <a:t> Learning Objective</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Examples of Types of Assessment</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How to Measure</a:t>
                      </a:r>
                      <a:endParaRPr lang="en-US" sz="2400" dirty="0">
                        <a:effectLst/>
                        <a:latin typeface="Calibri" charset="0"/>
                        <a:ea typeface="Calibri" charset="0"/>
                        <a:cs typeface="Times New Roman" charset="0"/>
                      </a:endParaRPr>
                    </a:p>
                  </a:txBody>
                  <a:tcPr marL="9525" marR="9525" marT="9525" marB="9525" anchor="ctr"/>
                </a:tc>
              </a:tr>
              <a:tr h="1058643">
                <a:tc>
                  <a:txBody>
                    <a:bodyPr/>
                    <a:lstStyle/>
                    <a:p>
                      <a:pPr marL="0" marR="0">
                        <a:spcBef>
                          <a:spcPts val="0"/>
                        </a:spcBef>
                        <a:spcAft>
                          <a:spcPts val="0"/>
                        </a:spcAft>
                      </a:pPr>
                      <a:r>
                        <a:rPr lang="en-US" sz="2400" dirty="0" smtClean="0">
                          <a:effectLst/>
                        </a:rPr>
                        <a:t>Remember</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recall</a:t>
                      </a:r>
                    </a:p>
                    <a:p>
                      <a:pPr marL="342900" marR="0" lvl="0" indent="-342900">
                        <a:spcBef>
                          <a:spcPts val="75"/>
                        </a:spcBef>
                        <a:spcAft>
                          <a:spcPts val="0"/>
                        </a:spcAft>
                        <a:buSzPts val="1000"/>
                        <a:buFont typeface="Symbol" charset="2"/>
                        <a:buChar char=""/>
                        <a:tabLst>
                          <a:tab pos="457200" algn="l"/>
                        </a:tabLst>
                      </a:pPr>
                      <a:r>
                        <a:rPr lang="en-US" sz="2400" dirty="0">
                          <a:effectLst/>
                        </a:rPr>
                        <a:t>recognize</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lvl="0" indent="-285750">
                        <a:spcBef>
                          <a:spcPts val="75"/>
                        </a:spcBef>
                        <a:spcAft>
                          <a:spcPts val="0"/>
                        </a:spcAft>
                        <a:buSzPts val="1000"/>
                        <a:buFont typeface="Symbol" charset="2"/>
                        <a:buChar char=""/>
                        <a:tabLst>
                          <a:tab pos="914400" algn="l"/>
                        </a:tabLst>
                      </a:pPr>
                      <a:endParaRPr lang="en-US" sz="2400" dirty="0">
                        <a:effectLst/>
                      </a:endParaRPr>
                    </a:p>
                    <a:p>
                      <a:pPr marL="285750" marR="0" lvl="0" indent="-285750">
                        <a:spcBef>
                          <a:spcPts val="75"/>
                        </a:spcBef>
                        <a:spcAft>
                          <a:spcPts val="0"/>
                        </a:spcAft>
                        <a:buSzPts val="1000"/>
                        <a:buFont typeface="Symbol" charset="2"/>
                        <a:buChar char=""/>
                        <a:tabLst>
                          <a:tab pos="914400" algn="l"/>
                        </a:tabLst>
                      </a:pPr>
                      <a:r>
                        <a:rPr lang="en-US" sz="2400" dirty="0">
                          <a:effectLst/>
                        </a:rPr>
                        <a:t>Multiple Choice items </a:t>
                      </a:r>
                      <a:endParaRPr lang="en-US" sz="2400" dirty="0" smtClean="0">
                        <a:effectLst/>
                      </a:endParaRPr>
                    </a:p>
                    <a:p>
                      <a:pPr marL="285750" marR="0" lvl="0" indent="-285750">
                        <a:spcBef>
                          <a:spcPts val="75"/>
                        </a:spcBef>
                        <a:spcAft>
                          <a:spcPts val="0"/>
                        </a:spcAft>
                        <a:buSzPts val="1000"/>
                        <a:buFont typeface="Symbol" charset="2"/>
                        <a:buChar char=""/>
                        <a:tabLst>
                          <a:tab pos="914400" algn="l"/>
                        </a:tabLst>
                      </a:pPr>
                      <a:r>
                        <a:rPr lang="en-US" sz="2400" dirty="0" smtClean="0">
                          <a:effectLst/>
                        </a:rPr>
                        <a:t>Reciting </a:t>
                      </a:r>
                      <a:r>
                        <a:rPr lang="en-US" sz="2400" dirty="0">
                          <a:effectLst/>
                        </a:rPr>
                        <a:t>(</a:t>
                      </a:r>
                      <a:r>
                        <a:rPr lang="en-US" sz="2400" dirty="0" smtClean="0">
                          <a:effectLst/>
                        </a:rPr>
                        <a:t>orally, </a:t>
                      </a:r>
                      <a:r>
                        <a:rPr lang="en-US" sz="2400" dirty="0">
                          <a:effectLst/>
                        </a:rPr>
                        <a:t>in writing)</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a:effectLst/>
                        </a:rPr>
                        <a:t>Accuracy – correct vs number of </a:t>
                      </a:r>
                      <a:r>
                        <a:rPr lang="en-US" sz="2400" dirty="0" smtClean="0">
                          <a:effectLst/>
                        </a:rPr>
                        <a:t>errors</a:t>
                      </a:r>
                      <a:endParaRPr lang="en-US" sz="2400" dirty="0">
                        <a:effectLst/>
                      </a:endParaRPr>
                    </a:p>
                  </a:txBody>
                  <a:tcPr marL="9525" marR="9525" marT="9525" marB="9525" anchor="ctr"/>
                </a:tc>
              </a:tr>
              <a:tr h="2007210">
                <a:tc>
                  <a:txBody>
                    <a:bodyPr/>
                    <a:lstStyle/>
                    <a:p>
                      <a:pPr marL="0" marR="0">
                        <a:spcBef>
                          <a:spcPts val="0"/>
                        </a:spcBef>
                        <a:spcAft>
                          <a:spcPts val="0"/>
                        </a:spcAft>
                      </a:pPr>
                      <a:r>
                        <a:rPr lang="en-US" sz="2400" dirty="0" smtClean="0">
                          <a:effectLst/>
                        </a:rPr>
                        <a:t>Comprehend</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interpret</a:t>
                      </a:r>
                    </a:p>
                    <a:p>
                      <a:pPr marL="342900" marR="0" lvl="0" indent="-342900">
                        <a:spcBef>
                          <a:spcPts val="75"/>
                        </a:spcBef>
                        <a:spcAft>
                          <a:spcPts val="0"/>
                        </a:spcAft>
                        <a:buSzPts val="1000"/>
                        <a:buFont typeface="Symbol" charset="2"/>
                        <a:buChar char=""/>
                        <a:tabLst>
                          <a:tab pos="457200" algn="l"/>
                        </a:tabLst>
                      </a:pPr>
                      <a:r>
                        <a:rPr lang="en-US" sz="2400" dirty="0">
                          <a:effectLst/>
                        </a:rPr>
                        <a:t>compare</a:t>
                      </a:r>
                    </a:p>
                    <a:p>
                      <a:pPr marL="342900" marR="0" lvl="0" indent="-342900">
                        <a:spcBef>
                          <a:spcPts val="75"/>
                        </a:spcBef>
                        <a:spcAft>
                          <a:spcPts val="0"/>
                        </a:spcAft>
                        <a:buSzPts val="1000"/>
                        <a:buFont typeface="Symbol" charset="2"/>
                        <a:buChar char=""/>
                        <a:tabLst>
                          <a:tab pos="457200" algn="l"/>
                        </a:tabLst>
                      </a:pPr>
                      <a:r>
                        <a:rPr lang="en-US" sz="2400" dirty="0">
                          <a:effectLst/>
                        </a:rPr>
                        <a:t>explain</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smtClean="0">
                          <a:effectLst/>
                        </a:rPr>
                        <a:t>Compare/ contrast 2</a:t>
                      </a:r>
                      <a:r>
                        <a:rPr lang="en-US" sz="2400" baseline="0" dirty="0" smtClean="0">
                          <a:effectLst/>
                        </a:rPr>
                        <a:t> </a:t>
                      </a:r>
                      <a:r>
                        <a:rPr lang="en-US" sz="2400" dirty="0" smtClean="0">
                          <a:effectLst/>
                        </a:rPr>
                        <a:t>theories</a:t>
                      </a:r>
                      <a:r>
                        <a:rPr lang="en-US" sz="2400" dirty="0">
                          <a:effectLst/>
                        </a:rPr>
                        <a:t>, events, processes, etc.</a:t>
                      </a:r>
                    </a:p>
                    <a:p>
                      <a:pPr marL="342900" marR="0" lvl="0" indent="-342900">
                        <a:spcBef>
                          <a:spcPts val="75"/>
                        </a:spcBef>
                        <a:spcAft>
                          <a:spcPts val="0"/>
                        </a:spcAft>
                        <a:buSzPts val="1000"/>
                        <a:buFont typeface="Symbol" charset="2"/>
                        <a:buChar char=""/>
                        <a:tabLst>
                          <a:tab pos="457200" algn="l"/>
                        </a:tabLst>
                      </a:pPr>
                      <a:r>
                        <a:rPr lang="en-US" sz="2400" dirty="0" smtClean="0">
                          <a:effectLst/>
                        </a:rPr>
                        <a:t>Identify examples </a:t>
                      </a:r>
                      <a:r>
                        <a:rPr lang="en-US" sz="2400" dirty="0">
                          <a:effectLst/>
                        </a:rPr>
                        <a:t>of a concept, principle</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hlinkClick r:id="rId2" tooltip="rubrics"/>
                        </a:rPr>
                        <a:t>Scoring or performance rubrics</a:t>
                      </a:r>
                      <a:r>
                        <a:rPr lang="en-US" sz="2400" dirty="0">
                          <a:effectLst/>
                        </a:rPr>
                        <a:t> that identify critical components of the work and discriminates between differing levels of proficiency in addressing the components</a:t>
                      </a:r>
                      <a:endParaRPr lang="en-US" sz="2400" dirty="0">
                        <a:effectLst/>
                        <a:latin typeface="Calibri" charset="0"/>
                        <a:ea typeface="Calibri" charset="0"/>
                        <a:cs typeface="Times New Roman" charset="0"/>
                      </a:endParaRPr>
                    </a:p>
                  </a:txBody>
                  <a:tcPr marL="9525" marR="9525" marT="9525" marB="9525" anchor="ctr"/>
                </a:tc>
              </a:tr>
              <a:tr h="2007210">
                <a:tc>
                  <a:txBody>
                    <a:bodyPr/>
                    <a:lstStyle/>
                    <a:p>
                      <a:pPr marL="0" marR="0">
                        <a:spcBef>
                          <a:spcPts val="0"/>
                        </a:spcBef>
                        <a:spcAft>
                          <a:spcPts val="0"/>
                        </a:spcAft>
                      </a:pPr>
                      <a:r>
                        <a:rPr lang="en-US" sz="2400" dirty="0" smtClean="0">
                          <a:effectLst/>
                        </a:rPr>
                        <a:t>Apply</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execute</a:t>
                      </a:r>
                    </a:p>
                    <a:p>
                      <a:pPr marL="342900" marR="0" lvl="0" indent="-342900">
                        <a:spcBef>
                          <a:spcPts val="75"/>
                        </a:spcBef>
                        <a:spcAft>
                          <a:spcPts val="0"/>
                        </a:spcAft>
                        <a:buSzPts val="1000"/>
                        <a:buFont typeface="Symbol" charset="2"/>
                        <a:buChar char=""/>
                        <a:tabLst>
                          <a:tab pos="457200" algn="l"/>
                        </a:tabLst>
                      </a:pPr>
                      <a:r>
                        <a:rPr lang="en-US" sz="2400" dirty="0">
                          <a:effectLst/>
                        </a:rPr>
                        <a:t>implement</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Activities that require students to use procedures to solve or complete familiar or unfamiliar tasks.</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Accuracy scores, check lists</a:t>
                      </a:r>
                      <a:endParaRPr lang="en-US" sz="2400" dirty="0">
                        <a:effectLst/>
                        <a:latin typeface="Calibri" charset="0"/>
                        <a:ea typeface="Calibri" charset="0"/>
                        <a:cs typeface="Times New Roman" charset="0"/>
                      </a:endParaRPr>
                    </a:p>
                  </a:txBody>
                  <a:tcPr marL="9525" marR="9525" marT="9525" marB="9525" anchor="ctr"/>
                </a:tc>
              </a:tr>
            </a:tbl>
          </a:graphicData>
        </a:graphic>
      </p:graphicFrame>
      <p:sp>
        <p:nvSpPr>
          <p:cNvPr id="31" name="Rectangle 30"/>
          <p:cNvSpPr/>
          <p:nvPr/>
        </p:nvSpPr>
        <p:spPr>
          <a:xfrm>
            <a:off x="1551213" y="28113"/>
            <a:ext cx="8768443" cy="523220"/>
          </a:xfrm>
          <a:prstGeom prst="rect">
            <a:avLst/>
          </a:prstGeom>
        </p:spPr>
        <p:txBody>
          <a:bodyPr wrap="square">
            <a:spAutoFit/>
          </a:bodyPr>
          <a:lstStyle/>
          <a:p>
            <a:r>
              <a:rPr lang="en-US" sz="2800" b="1" dirty="0">
                <a:solidFill>
                  <a:prstClr val="black"/>
                </a:solidFill>
              </a:rPr>
              <a:t>A</a:t>
            </a:r>
            <a:r>
              <a:rPr lang="en-US" sz="2800" b="1" dirty="0" smtClean="0">
                <a:solidFill>
                  <a:prstClr val="black"/>
                </a:solidFill>
              </a:rPr>
              <a:t>ssessment method suggestions: Lower order objectives</a:t>
            </a:r>
            <a:endParaRPr lang="en-US" sz="2800" b="1" dirty="0">
              <a:solidFill>
                <a:prstClr val="black"/>
              </a:solidFill>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1707041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17258202"/>
              </p:ext>
            </p:extLst>
          </p:nvPr>
        </p:nvGraphicFramePr>
        <p:xfrm>
          <a:off x="313191" y="714111"/>
          <a:ext cx="11425728" cy="4820564"/>
        </p:xfrm>
        <a:graphic>
          <a:graphicData uri="http://schemas.openxmlformats.org/drawingml/2006/table">
            <a:tbl>
              <a:tblPr firstRow="1" firstCol="1" bandRow="1">
                <a:tableStyleId>{5C22544A-7EE6-4342-B048-85BDC9FD1C3A}</a:tableStyleId>
              </a:tblPr>
              <a:tblGrid>
                <a:gridCol w="2091899"/>
                <a:gridCol w="4547256"/>
                <a:gridCol w="4786573"/>
              </a:tblGrid>
              <a:tr h="1086764">
                <a:tc>
                  <a:txBody>
                    <a:bodyPr/>
                    <a:lstStyle/>
                    <a:p>
                      <a:pPr marL="0" marR="0" algn="ctr">
                        <a:spcBef>
                          <a:spcPts val="0"/>
                        </a:spcBef>
                        <a:spcAft>
                          <a:spcPts val="0"/>
                        </a:spcAft>
                      </a:pPr>
                      <a:r>
                        <a:rPr lang="en-US" sz="2400" dirty="0">
                          <a:effectLst/>
                        </a:rPr>
                        <a:t> Learning Objective</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Examples of Types of Assessment</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How to Measure</a:t>
                      </a:r>
                      <a:endParaRPr lang="en-US" sz="2400" dirty="0">
                        <a:effectLst/>
                        <a:latin typeface="Calibri" charset="0"/>
                        <a:ea typeface="Calibri" charset="0"/>
                        <a:cs typeface="Times New Roman" charset="0"/>
                      </a:endParaRPr>
                    </a:p>
                  </a:txBody>
                  <a:tcPr marL="9525" marR="9525" marT="9525" marB="9525" anchor="ctr"/>
                </a:tc>
              </a:tr>
              <a:tr h="1086764">
                <a:tc>
                  <a:txBody>
                    <a:bodyPr/>
                    <a:lstStyle/>
                    <a:p>
                      <a:pPr marL="0" marR="0">
                        <a:spcBef>
                          <a:spcPts val="0"/>
                        </a:spcBef>
                        <a:spcAft>
                          <a:spcPts val="0"/>
                        </a:spcAft>
                      </a:pPr>
                      <a:r>
                        <a:rPr lang="en-US" sz="2400" dirty="0" smtClean="0">
                          <a:effectLst/>
                        </a:rPr>
                        <a:t>Evaluate</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check</a:t>
                      </a:r>
                    </a:p>
                    <a:p>
                      <a:pPr marL="342900" marR="0" lvl="0" indent="-342900">
                        <a:spcBef>
                          <a:spcPts val="75"/>
                        </a:spcBef>
                        <a:spcAft>
                          <a:spcPts val="0"/>
                        </a:spcAft>
                        <a:buSzPts val="1000"/>
                        <a:buFont typeface="Symbol" charset="2"/>
                        <a:buChar char=""/>
                        <a:tabLst>
                          <a:tab pos="457200" algn="l"/>
                        </a:tabLst>
                      </a:pPr>
                      <a:r>
                        <a:rPr lang="en-US" sz="2400" dirty="0">
                          <a:effectLst/>
                        </a:rPr>
                        <a:t>critique</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Require students to test, monitor, judge or critique readings, performances, or products against established criteria or standards. </a:t>
                      </a:r>
                      <a:endParaRPr lang="en-US" sz="2400" dirty="0" smtClean="0">
                        <a:effectLst/>
                      </a:endParaRPr>
                    </a:p>
                    <a:p>
                      <a:pPr marL="285750" marR="0" indent="-285750">
                        <a:spcBef>
                          <a:spcPts val="0"/>
                        </a:spcBef>
                        <a:spcAft>
                          <a:spcPts val="0"/>
                        </a:spcAft>
                        <a:buFont typeface="Arial" charset="0"/>
                        <a:buChar char="•"/>
                      </a:pPr>
                      <a:r>
                        <a:rPr lang="en-US" sz="2400" dirty="0" smtClean="0">
                          <a:effectLst/>
                        </a:rPr>
                        <a:t>Examples</a:t>
                      </a:r>
                      <a:r>
                        <a:rPr lang="en-US" sz="2400" dirty="0">
                          <a:effectLst/>
                        </a:rPr>
                        <a:t>: </a:t>
                      </a:r>
                      <a:r>
                        <a:rPr lang="en-US" sz="2400" dirty="0" smtClean="0">
                          <a:effectLst/>
                        </a:rPr>
                        <a:t>Journals</a:t>
                      </a:r>
                      <a:r>
                        <a:rPr lang="en-US" sz="2400" dirty="0">
                          <a:effectLst/>
                        </a:rPr>
                        <a:t>, Critiques, Case Studies.</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smtClean="0">
                          <a:effectLst/>
                        </a:rPr>
                        <a:t>Analytic or Holistic Rubrics scored by instructor, juries, external client, employer</a:t>
                      </a:r>
                      <a:r>
                        <a:rPr lang="en-US" sz="2400" baseline="0" dirty="0" smtClean="0">
                          <a:effectLst/>
                        </a:rPr>
                        <a:t> etc. </a:t>
                      </a:r>
                      <a:endParaRPr lang="en-US" sz="2400" dirty="0">
                        <a:effectLst/>
                        <a:latin typeface="Calibri" charset="0"/>
                        <a:ea typeface="Calibri" charset="0"/>
                        <a:cs typeface="Times New Roman" charset="0"/>
                      </a:endParaRPr>
                    </a:p>
                  </a:txBody>
                  <a:tcPr marL="9525" marR="9525" marT="9525" marB="9525" anchor="ctr"/>
                </a:tc>
              </a:tr>
              <a:tr h="1128402">
                <a:tc>
                  <a:txBody>
                    <a:bodyPr/>
                    <a:lstStyle/>
                    <a:p>
                      <a:pPr marL="0" marR="0">
                        <a:spcBef>
                          <a:spcPts val="0"/>
                        </a:spcBef>
                        <a:spcAft>
                          <a:spcPts val="0"/>
                        </a:spcAft>
                      </a:pPr>
                      <a:r>
                        <a:rPr lang="en-US" sz="2400" dirty="0" smtClean="0">
                          <a:effectLst/>
                        </a:rPr>
                        <a:t>Create</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generate</a:t>
                      </a:r>
                    </a:p>
                    <a:p>
                      <a:pPr marL="342900" marR="0" lvl="0" indent="-342900">
                        <a:spcBef>
                          <a:spcPts val="75"/>
                        </a:spcBef>
                        <a:spcAft>
                          <a:spcPts val="0"/>
                        </a:spcAft>
                        <a:buSzPts val="1000"/>
                        <a:buFont typeface="Symbol" charset="2"/>
                        <a:buChar char=""/>
                        <a:tabLst>
                          <a:tab pos="457200" algn="l"/>
                        </a:tabLst>
                      </a:pPr>
                      <a:r>
                        <a:rPr lang="en-US" sz="2400" dirty="0">
                          <a:effectLst/>
                        </a:rPr>
                        <a:t>plan</a:t>
                      </a:r>
                    </a:p>
                    <a:p>
                      <a:pPr marL="342900" marR="0" lvl="0" indent="-342900">
                        <a:spcBef>
                          <a:spcPts val="75"/>
                        </a:spcBef>
                        <a:spcAft>
                          <a:spcPts val="0"/>
                        </a:spcAft>
                        <a:buSzPts val="1000"/>
                        <a:buFont typeface="Symbol" charset="2"/>
                        <a:buChar char=""/>
                        <a:tabLst>
                          <a:tab pos="457200" algn="l"/>
                        </a:tabLst>
                      </a:pPr>
                      <a:r>
                        <a:rPr lang="en-US" sz="2400" dirty="0">
                          <a:effectLst/>
                        </a:rPr>
                        <a:t>produce</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Research projects, essays, business plans, website designs</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a:effectLst/>
                        </a:rPr>
                        <a:t>Rubrics, scored by </a:t>
                      </a:r>
                      <a:r>
                        <a:rPr lang="en-US" sz="2400" dirty="0" smtClean="0">
                          <a:effectLst/>
                        </a:rPr>
                        <a:t>instructor,</a:t>
                      </a:r>
                      <a:r>
                        <a:rPr lang="en-US" sz="2400" baseline="0" dirty="0" smtClean="0">
                          <a:effectLst/>
                        </a:rPr>
                        <a:t> etc.</a:t>
                      </a:r>
                      <a:endParaRPr lang="en-US" sz="2400" dirty="0">
                        <a:effectLst/>
                      </a:endParaRPr>
                    </a:p>
                  </a:txBody>
                  <a:tcPr marL="9525" marR="9525" marT="9525" marB="9525" anchor="ctr"/>
                </a:tc>
              </a:tr>
            </a:tbl>
          </a:graphicData>
        </a:graphic>
      </p:graphicFrame>
      <p:sp>
        <p:nvSpPr>
          <p:cNvPr id="5" name="Rectangle 4"/>
          <p:cNvSpPr/>
          <p:nvPr/>
        </p:nvSpPr>
        <p:spPr>
          <a:xfrm>
            <a:off x="2225746" y="190891"/>
            <a:ext cx="8671798" cy="523220"/>
          </a:xfrm>
          <a:prstGeom prst="rect">
            <a:avLst/>
          </a:prstGeom>
        </p:spPr>
        <p:txBody>
          <a:bodyPr wrap="none">
            <a:spAutoFit/>
          </a:bodyPr>
          <a:lstStyle/>
          <a:p>
            <a:r>
              <a:rPr lang="en-US" sz="2800" b="1" dirty="0">
                <a:solidFill>
                  <a:prstClr val="black"/>
                </a:solidFill>
              </a:rPr>
              <a:t>A</a:t>
            </a:r>
            <a:r>
              <a:rPr lang="en-US" sz="2800" b="1" dirty="0" smtClean="0">
                <a:solidFill>
                  <a:prstClr val="black"/>
                </a:solidFill>
              </a:rPr>
              <a:t>ssessment method suggestions: Higher </a:t>
            </a:r>
            <a:r>
              <a:rPr lang="en-US" sz="2800" b="1" dirty="0">
                <a:solidFill>
                  <a:prstClr val="black"/>
                </a:solidFill>
              </a:rPr>
              <a:t>order objectives</a:t>
            </a:r>
          </a:p>
        </p:txBody>
      </p:sp>
      <p:sp>
        <p:nvSpPr>
          <p:cNvPr id="2" name="Slide Number Placeholder 1"/>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1375490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272"/>
            <a:ext cx="10515600" cy="1325563"/>
          </a:xfrm>
        </p:spPr>
        <p:txBody>
          <a:bodyPr>
            <a:normAutofit/>
          </a:bodyPr>
          <a:lstStyle/>
          <a:p>
            <a:r>
              <a:rPr lang="en-US" dirty="0" smtClean="0"/>
              <a:t>Gen Ed Assessment and Evaluation Plan: </a:t>
            </a:r>
            <a:endParaRPr lang="en-US" dirty="0"/>
          </a:p>
        </p:txBody>
      </p:sp>
      <p:sp>
        <p:nvSpPr>
          <p:cNvPr id="3" name="Content Placeholder 2"/>
          <p:cNvSpPr>
            <a:spLocks noGrp="1"/>
          </p:cNvSpPr>
          <p:nvPr>
            <p:ph idx="1"/>
          </p:nvPr>
        </p:nvSpPr>
        <p:spPr>
          <a:xfrm>
            <a:off x="471536" y="1656689"/>
            <a:ext cx="11430178" cy="4351338"/>
          </a:xfrm>
        </p:spPr>
        <p:txBody>
          <a:bodyPr>
            <a:normAutofit/>
          </a:bodyPr>
          <a:lstStyle/>
          <a:p>
            <a:pPr lvl="1"/>
            <a:r>
              <a:rPr lang="en-US" sz="2400" dirty="0" smtClean="0"/>
              <a:t>Gen Ed Office, Learning Outcomes Assessment Office and Joint Committee on General Education Assessment</a:t>
            </a:r>
          </a:p>
          <a:p>
            <a:pPr lvl="1"/>
            <a:endParaRPr lang="en-US" sz="2400" dirty="0" smtClean="0"/>
          </a:p>
          <a:p>
            <a:pPr lvl="2"/>
            <a:r>
              <a:rPr lang="en-US" sz="2400" dirty="0" smtClean="0"/>
              <a:t>With oversight by Faculty Senate Curricular Affairs</a:t>
            </a:r>
          </a:p>
          <a:p>
            <a:pPr lvl="2"/>
            <a:endParaRPr lang="en-US" sz="2400" dirty="0" smtClean="0"/>
          </a:p>
          <a:p>
            <a:pPr lvl="2"/>
            <a:r>
              <a:rPr lang="en-US" sz="2400" dirty="0" smtClean="0"/>
              <a:t>Responsible for implementation of General Education Assessment and Evaluation Plan</a:t>
            </a:r>
          </a:p>
          <a:p>
            <a:pPr lvl="3"/>
            <a:endParaRPr lang="en-US" sz="2400" dirty="0" smtClean="0"/>
          </a:p>
          <a:p>
            <a:pPr lvl="3"/>
            <a:r>
              <a:rPr lang="en-US" sz="2400" dirty="0" smtClean="0"/>
              <a:t>Established goals</a:t>
            </a:r>
            <a:r>
              <a:rPr lang="en-US" sz="2400" dirty="0"/>
              <a:t>, metrics and measures relevant </a:t>
            </a:r>
            <a:r>
              <a:rPr lang="en-US" sz="2400" dirty="0" smtClean="0"/>
              <a:t>all Gen Ed, including </a:t>
            </a:r>
            <a:r>
              <a:rPr lang="en-US" sz="2400" dirty="0"/>
              <a:t>Integrative Studies courses</a:t>
            </a:r>
          </a:p>
          <a:p>
            <a:pPr lvl="1"/>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8820D8CD-C910-4C45-9EAA-5B45AA7A230B}" type="slidenum">
              <a:rPr lang="en-US" smtClean="0"/>
              <a:t>3</a:t>
            </a:fld>
            <a:endParaRPr lang="en-US"/>
          </a:p>
        </p:txBody>
      </p:sp>
    </p:spTree>
    <p:extLst>
      <p:ext uri="{BB962C8B-B14F-4D97-AF65-F5344CB8AC3E}">
        <p14:creationId xmlns:p14="http://schemas.microsoft.com/office/powerpoint/2010/main" val="10760087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49680" y="439003"/>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smtClean="0"/>
              <a:t>Reflection: What happened and why? (course memo, after course)</a:t>
            </a:r>
            <a:endParaRPr lang="en-US" dirty="0"/>
          </a:p>
        </p:txBody>
      </p:sp>
      <p:sp>
        <p:nvSpPr>
          <p:cNvPr id="4" name="Content Placeholder 2"/>
          <p:cNvSpPr txBox="1">
            <a:spLocks/>
          </p:cNvSpPr>
          <p:nvPr/>
        </p:nvSpPr>
        <p:spPr>
          <a:xfrm>
            <a:off x="959394" y="1504648"/>
            <a:ext cx="10652034" cy="402336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dirty="0" smtClean="0"/>
          </a:p>
          <a:p>
            <a:pPr>
              <a:buFont typeface="Wingdings" charset="2"/>
              <a:buChar char="Ø"/>
            </a:pPr>
            <a:r>
              <a:rPr lang="en-US" sz="2400" dirty="0"/>
              <a:t>What prior student knowledge or abilities did you assume for the course? </a:t>
            </a:r>
            <a:endParaRPr lang="en-US" sz="2400" dirty="0" smtClean="0"/>
          </a:p>
          <a:p>
            <a:pPr>
              <a:buFont typeface="Wingdings" charset="2"/>
              <a:buChar char="Ø"/>
            </a:pPr>
            <a:r>
              <a:rPr lang="en-US" sz="2400" dirty="0" smtClean="0"/>
              <a:t>Were issues, events, ideas, or creative works chosen for course appropriate for development of integrative thinking outcomes? </a:t>
            </a:r>
          </a:p>
          <a:p>
            <a:pPr>
              <a:buFont typeface="Wingdings" charset="2"/>
              <a:buChar char="Ø"/>
            </a:pPr>
            <a:r>
              <a:rPr lang="en-US" sz="2400" dirty="0" smtClean="0"/>
              <a:t>Did classroom activities support student achievement of course objectives? </a:t>
            </a:r>
          </a:p>
          <a:p>
            <a:pPr>
              <a:buFont typeface="Wingdings" charset="2"/>
              <a:buChar char="Ø"/>
            </a:pPr>
            <a:r>
              <a:rPr lang="en-US" sz="2400" dirty="0" smtClean="0"/>
              <a:t>Did course assessments balance “scaffolding” or formative assessments so that students could achieve integrative thinking outcomes? </a:t>
            </a:r>
          </a:p>
          <a:p>
            <a:pPr>
              <a:buFont typeface="Wingdings" charset="2"/>
              <a:buChar char="Ø"/>
            </a:pPr>
            <a:r>
              <a:rPr lang="en-US" sz="2400" dirty="0" smtClean="0"/>
              <a:t>What will you change next time? </a:t>
            </a:r>
          </a:p>
          <a:p>
            <a:pPr>
              <a:buFont typeface="Wingdings" charset="2"/>
              <a:buChar char="Ø"/>
            </a:pPr>
            <a:r>
              <a:rPr lang="en-US" sz="2400" dirty="0" smtClean="0"/>
              <a:t>What did you learn as a teacher about teaching Integrative Studies courses?  </a:t>
            </a:r>
          </a:p>
        </p:txBody>
      </p:sp>
      <p:sp>
        <p:nvSpPr>
          <p:cNvPr id="2" name="Slide Number Placeholder 1"/>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1659928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Integrative Studies Course: </a:t>
            </a:r>
            <a:br>
              <a:rPr lang="en-US" dirty="0" smtClean="0"/>
            </a:br>
            <a:r>
              <a:rPr lang="en-US" dirty="0" smtClean="0"/>
              <a:t>Student Survey</a:t>
            </a:r>
            <a:endParaRPr lang="en-US" dirty="0"/>
          </a:p>
        </p:txBody>
      </p:sp>
      <p:sp>
        <p:nvSpPr>
          <p:cNvPr id="3" name="Content Placeholder 2"/>
          <p:cNvSpPr>
            <a:spLocks noGrp="1"/>
          </p:cNvSpPr>
          <p:nvPr>
            <p:ph idx="1"/>
          </p:nvPr>
        </p:nvSpPr>
        <p:spPr>
          <a:xfrm>
            <a:off x="1097280" y="1845734"/>
            <a:ext cx="10058400" cy="4337352"/>
          </a:xfrm>
        </p:spPr>
        <p:txBody>
          <a:bodyPr>
            <a:normAutofit lnSpcReduction="10000"/>
          </a:bodyPr>
          <a:lstStyle/>
          <a:p>
            <a:r>
              <a:rPr lang="en-US" sz="2400" b="1" i="1" u="sng" dirty="0" smtClean="0"/>
              <a:t>Delivered by LOA Office via </a:t>
            </a:r>
            <a:r>
              <a:rPr lang="en-US" sz="2400" b="1" i="1" u="sng" dirty="0" err="1" smtClean="0"/>
              <a:t>Qualtrics</a:t>
            </a:r>
            <a:r>
              <a:rPr lang="en-US" sz="2400" b="1" i="1" u="sng" dirty="0" smtClean="0"/>
              <a:t> to students</a:t>
            </a:r>
          </a:p>
          <a:p>
            <a:r>
              <a:rPr lang="en-US" sz="2400" dirty="0" smtClean="0"/>
              <a:t>Questions: </a:t>
            </a:r>
          </a:p>
          <a:p>
            <a:pPr lvl="1"/>
            <a:r>
              <a:rPr lang="en-US" sz="2400" dirty="0" smtClean="0"/>
              <a:t>Course quality: teaching, activities, assessments as contributing to Integrative Thinking ability development</a:t>
            </a:r>
          </a:p>
          <a:p>
            <a:pPr lvl="1"/>
            <a:r>
              <a:rPr lang="en-US" sz="2400" dirty="0" smtClean="0"/>
              <a:t>Self-assessment: Gen Ed objectives (Domain, Key, Integrative Studies)</a:t>
            </a:r>
          </a:p>
          <a:p>
            <a:pPr lvl="1"/>
            <a:r>
              <a:rPr lang="en-US" sz="2400" dirty="0" smtClean="0"/>
              <a:t>Suggestions for improvement</a:t>
            </a:r>
          </a:p>
          <a:p>
            <a:pPr lvl="1"/>
            <a:r>
              <a:rPr lang="en-US" sz="2400" dirty="0" smtClean="0"/>
              <a:t>Attitudes about integrative thinking, gen </a:t>
            </a:r>
            <a:r>
              <a:rPr lang="en-US" sz="2400" dirty="0" err="1" smtClean="0"/>
              <a:t>ed</a:t>
            </a:r>
            <a:r>
              <a:rPr lang="en-US" sz="2400" dirty="0"/>
              <a:t> </a:t>
            </a:r>
            <a:r>
              <a:rPr lang="en-US" sz="2400" dirty="0" smtClean="0"/>
              <a:t>curriculum and contribution to undergraduate education</a:t>
            </a:r>
          </a:p>
          <a:p>
            <a:pPr lvl="1"/>
            <a:r>
              <a:rPr lang="en-US" sz="2400" b="1" dirty="0" smtClean="0"/>
              <a:t>Survey logic: Add questions that are course specific </a:t>
            </a:r>
          </a:p>
          <a:p>
            <a:pPr lvl="1"/>
            <a:endParaRPr lang="en-US" sz="2400" b="1" dirty="0"/>
          </a:p>
          <a:p>
            <a:pPr lvl="1"/>
            <a:r>
              <a:rPr lang="en-US" sz="2400" b="1" dirty="0" smtClean="0"/>
              <a:t>Incentives to complete survey</a:t>
            </a:r>
            <a:endParaRPr lang="en-US" sz="2400" b="1"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31</a:t>
            </a:fld>
            <a:endParaRPr lang="en-US" dirty="0"/>
          </a:p>
        </p:txBody>
      </p:sp>
    </p:spTree>
    <p:extLst>
      <p:ext uri="{BB962C8B-B14F-4D97-AF65-F5344CB8AC3E}">
        <p14:creationId xmlns:p14="http://schemas.microsoft.com/office/powerpoint/2010/main" val="1958335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Integrative Studies Course:</a:t>
            </a:r>
            <a:br>
              <a:rPr lang="en-US" dirty="0" smtClean="0"/>
            </a:br>
            <a:r>
              <a:rPr lang="en-US" dirty="0" smtClean="0"/>
              <a:t>Faculty Survey</a:t>
            </a:r>
            <a:endParaRPr lang="en-US" dirty="0"/>
          </a:p>
        </p:txBody>
      </p:sp>
      <p:sp>
        <p:nvSpPr>
          <p:cNvPr id="3" name="Content Placeholder 2"/>
          <p:cNvSpPr>
            <a:spLocks noGrp="1"/>
          </p:cNvSpPr>
          <p:nvPr>
            <p:ph idx="1"/>
          </p:nvPr>
        </p:nvSpPr>
        <p:spPr/>
        <p:txBody>
          <a:bodyPr>
            <a:normAutofit/>
          </a:bodyPr>
          <a:lstStyle/>
          <a:p>
            <a:r>
              <a:rPr lang="en-US" sz="2400" dirty="0" smtClean="0"/>
              <a:t>Post-course: Satisfaction with professional development and resources for course development and delivery </a:t>
            </a:r>
            <a:endParaRPr lang="en-US" sz="24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32</a:t>
            </a:fld>
            <a:endParaRPr lang="en-US" dirty="0"/>
          </a:p>
        </p:txBody>
      </p:sp>
    </p:spTree>
    <p:extLst>
      <p:ext uri="{BB962C8B-B14F-4D97-AF65-F5344CB8AC3E}">
        <p14:creationId xmlns:p14="http://schemas.microsoft.com/office/powerpoint/2010/main" val="3931986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49680" y="439003"/>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mtClean="0"/>
              <a:t>Add an indirect assessment</a:t>
            </a:r>
            <a:endParaRPr lang="en-US" dirty="0"/>
          </a:p>
        </p:txBody>
      </p:sp>
      <p:sp>
        <p:nvSpPr>
          <p:cNvPr id="4" name="Content Placeholder 2"/>
          <p:cNvSpPr txBox="1">
            <a:spLocks/>
          </p:cNvSpPr>
          <p:nvPr/>
        </p:nvSpPr>
        <p:spPr>
          <a:xfrm>
            <a:off x="1249680" y="1998134"/>
            <a:ext cx="10058400" cy="402336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sz="2800" dirty="0" smtClean="0"/>
          </a:p>
          <a:p>
            <a:endParaRPr lang="en-US" sz="2800" dirty="0" smtClean="0"/>
          </a:p>
          <a:p>
            <a:pPr>
              <a:buFont typeface="Wingdings" charset="2"/>
              <a:buChar char="v"/>
            </a:pPr>
            <a:r>
              <a:rPr lang="en-US" sz="2800" dirty="0" smtClean="0"/>
              <a:t>Mid-course survey? How am I doing? What can I improve?</a:t>
            </a:r>
          </a:p>
          <a:p>
            <a:pPr>
              <a:buFont typeface="Wingdings" charset="2"/>
              <a:buChar char="v"/>
            </a:pPr>
            <a:r>
              <a:rPr lang="en-US" sz="2800" dirty="0" smtClean="0"/>
              <a:t>Two questions, on paper in class</a:t>
            </a:r>
            <a:endParaRPr lang="en-US" sz="2800" dirty="0"/>
          </a:p>
          <a:p>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1745494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61257" y="439003"/>
            <a:ext cx="11509829"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000" dirty="0" smtClean="0"/>
              <a:t>Another note: Formative vs. Summative Assessment</a:t>
            </a:r>
            <a:endParaRPr lang="en-US" sz="4000" dirty="0"/>
          </a:p>
        </p:txBody>
      </p:sp>
      <p:sp>
        <p:nvSpPr>
          <p:cNvPr id="4" name="Content Placeholder 2"/>
          <p:cNvSpPr txBox="1">
            <a:spLocks/>
          </p:cNvSpPr>
          <p:nvPr/>
        </p:nvSpPr>
        <p:spPr>
          <a:xfrm>
            <a:off x="406400" y="1260389"/>
            <a:ext cx="11263085" cy="4761105"/>
          </a:xfrm>
          <a:prstGeom prst="rect">
            <a:avLst/>
          </a:prstGeom>
        </p:spPr>
        <p:txBody>
          <a:bodyPr>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3300" b="1" dirty="0" smtClean="0">
                <a:solidFill>
                  <a:schemeClr val="accent1">
                    <a:lumMod val="75000"/>
                  </a:schemeClr>
                </a:solidFill>
              </a:rPr>
              <a:t>Integrative thinking</a:t>
            </a:r>
          </a:p>
          <a:p>
            <a:pPr lvl="1">
              <a:buFont typeface="Courier New" charset="0"/>
              <a:buChar char="o"/>
            </a:pPr>
            <a:r>
              <a:rPr lang="en-US" sz="3300" b="1" dirty="0" smtClean="0">
                <a:solidFill>
                  <a:schemeClr val="accent1">
                    <a:lumMod val="75000"/>
                  </a:schemeClr>
                </a:solidFill>
              </a:rPr>
              <a:t>“scaffolding” = formative assessment</a:t>
            </a:r>
          </a:p>
          <a:p>
            <a:pPr lvl="1">
              <a:buFont typeface="Courier New" charset="0"/>
              <a:buChar char="o"/>
            </a:pPr>
            <a:r>
              <a:rPr lang="en-US" sz="3300" b="1" dirty="0">
                <a:solidFill>
                  <a:schemeClr val="accent1">
                    <a:lumMod val="75000"/>
                  </a:schemeClr>
                </a:solidFill>
              </a:rPr>
              <a:t>P</a:t>
            </a:r>
            <a:r>
              <a:rPr lang="en-US" sz="3300" b="1" dirty="0" smtClean="0">
                <a:solidFill>
                  <a:schemeClr val="accent1">
                    <a:lumMod val="75000"/>
                  </a:schemeClr>
                </a:solidFill>
              </a:rPr>
              <a:t>rovide opportunities to practice and develop proficiency in each disciplinary domain and integrative thinking at course level</a:t>
            </a:r>
            <a:endParaRPr lang="en-US" sz="2600" b="1" dirty="0"/>
          </a:p>
          <a:p>
            <a:r>
              <a:rPr lang="en-US" sz="2600" b="1" dirty="0" smtClean="0"/>
              <a:t>Formative assessment methods</a:t>
            </a:r>
            <a:r>
              <a:rPr lang="en-US" sz="2600" dirty="0" smtClean="0"/>
              <a:t> </a:t>
            </a:r>
          </a:p>
          <a:p>
            <a:pPr lvl="1"/>
            <a:r>
              <a:rPr lang="en-US" sz="2600" dirty="0" smtClean="0"/>
              <a:t>Integrative thinking will be new for students. </a:t>
            </a:r>
          </a:p>
          <a:p>
            <a:pPr lvl="1"/>
            <a:r>
              <a:rPr lang="en-US" sz="2600" dirty="0" smtClean="0"/>
              <a:t>Provide multiple </a:t>
            </a:r>
            <a:r>
              <a:rPr lang="en-US" sz="2600" dirty="0"/>
              <a:t>o</a:t>
            </a:r>
            <a:r>
              <a:rPr lang="en-US" sz="2600" dirty="0" smtClean="0"/>
              <a:t>pportunities to observe how well students are developing</a:t>
            </a:r>
          </a:p>
          <a:p>
            <a:pPr lvl="1"/>
            <a:endParaRPr lang="en-US" sz="1100" dirty="0" smtClean="0"/>
          </a:p>
          <a:p>
            <a:pPr lvl="1"/>
            <a:r>
              <a:rPr lang="en-US" sz="2600" dirty="0" smtClean="0"/>
              <a:t>Requires faculty observation of students’ practice (discussions, in class collaborative work, presentations) </a:t>
            </a:r>
          </a:p>
          <a:p>
            <a:pPr lvl="1"/>
            <a:endParaRPr lang="en-US" sz="1100" dirty="0" smtClean="0"/>
          </a:p>
          <a:p>
            <a:pPr lvl="1"/>
            <a:r>
              <a:rPr lang="en-US" sz="2600" dirty="0" smtClean="0"/>
              <a:t>Faculty provide constructive feedback so that a student can improve performance before end of course </a:t>
            </a:r>
          </a:p>
          <a:p>
            <a:pPr lvl="1"/>
            <a:endParaRPr lang="en-US" sz="1000" dirty="0" smtClean="0"/>
          </a:p>
          <a:p>
            <a:pPr lvl="1"/>
            <a:r>
              <a:rPr lang="en-US" sz="2600" dirty="0"/>
              <a:t>M</a:t>
            </a:r>
            <a:r>
              <a:rPr lang="en-US" sz="2600" dirty="0" smtClean="0"/>
              <a:t>ay or may not be graded</a:t>
            </a:r>
          </a:p>
          <a:p>
            <a:r>
              <a:rPr lang="en-US" sz="2600" b="1" dirty="0" smtClean="0"/>
              <a:t>Summative assessment methods</a:t>
            </a:r>
            <a:endParaRPr lang="en-US" sz="2600" dirty="0" smtClean="0"/>
          </a:p>
          <a:p>
            <a:pPr lvl="1"/>
            <a:r>
              <a:rPr lang="en-US" sz="2600" dirty="0"/>
              <a:t>F</a:t>
            </a:r>
            <a:r>
              <a:rPr lang="en-US" sz="2600" dirty="0" smtClean="0"/>
              <a:t>ormal assessment or judgment of student work, e.g. final course works </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100009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7280" y="286604"/>
            <a:ext cx="10058400" cy="555226"/>
          </a:xfrm>
        </p:spPr>
        <p:txBody>
          <a:bodyPr>
            <a:normAutofit fontScale="90000"/>
          </a:bodyPr>
          <a:lstStyle/>
          <a:p>
            <a:r>
              <a:rPr lang="en-US" dirty="0" smtClean="0"/>
              <a:t>Essential resources and LOA support</a:t>
            </a:r>
            <a:endParaRPr lang="en-US" dirty="0"/>
          </a:p>
        </p:txBody>
      </p:sp>
      <p:sp>
        <p:nvSpPr>
          <p:cNvPr id="4" name="Content Placeholder 3"/>
          <p:cNvSpPr>
            <a:spLocks noGrp="1"/>
          </p:cNvSpPr>
          <p:nvPr>
            <p:ph idx="1"/>
          </p:nvPr>
        </p:nvSpPr>
        <p:spPr>
          <a:xfrm>
            <a:off x="406400" y="841830"/>
            <a:ext cx="10749280" cy="5027264"/>
          </a:xfrm>
        </p:spPr>
        <p:txBody>
          <a:bodyPr>
            <a:normAutofit lnSpcReduction="10000"/>
          </a:bodyPr>
          <a:lstStyle/>
          <a:p>
            <a:r>
              <a:rPr lang="en-US" dirty="0" smtClean="0"/>
              <a:t>General Education Assessment and Evaluation of Integrative Studies Courses:</a:t>
            </a:r>
          </a:p>
          <a:p>
            <a:pPr lvl="1"/>
            <a:r>
              <a:rPr lang="en-US" sz="2000" dirty="0" smtClean="0"/>
              <a:t> Course memo</a:t>
            </a:r>
          </a:p>
          <a:p>
            <a:pPr lvl="1"/>
            <a:r>
              <a:rPr lang="en-US" sz="2000" dirty="0" smtClean="0"/>
              <a:t>Golding 2009: Integrative studies course design handbook</a:t>
            </a:r>
          </a:p>
          <a:p>
            <a:pPr lvl="1"/>
            <a:r>
              <a:rPr lang="en-US" sz="2000" dirty="0" err="1" smtClean="0"/>
              <a:t>Boix</a:t>
            </a:r>
            <a:r>
              <a:rPr lang="en-US" sz="2000" dirty="0" smtClean="0"/>
              <a:t> </a:t>
            </a:r>
            <a:r>
              <a:rPr lang="en-US" sz="2000" dirty="0" err="1" smtClean="0"/>
              <a:t>Mansilla</a:t>
            </a:r>
            <a:r>
              <a:rPr lang="en-US" sz="2000" dirty="0" smtClean="0"/>
              <a:t> et al. 2009 Targeted assessment rubric: An empirically grounded rubric for interdisciplinary writing The J. of Higher Education 80(3) 334-353. </a:t>
            </a:r>
          </a:p>
          <a:p>
            <a:r>
              <a:rPr lang="en-US" dirty="0" smtClean="0"/>
              <a:t>Other super books or papers:</a:t>
            </a:r>
          </a:p>
          <a:p>
            <a:pPr lvl="1"/>
            <a:r>
              <a:rPr lang="en-US" sz="2000" dirty="0" smtClean="0"/>
              <a:t>W. Newell 1990, “Interdisciplinary Curriculum Development</a:t>
            </a:r>
            <a:r>
              <a:rPr lang="en-US" sz="2000" i="1" dirty="0" smtClean="0"/>
              <a:t>.” Issues in Integrative Studies No. 8</a:t>
            </a:r>
            <a:r>
              <a:rPr lang="en-US" sz="2000" dirty="0" smtClean="0"/>
              <a:t>, 69-86. </a:t>
            </a:r>
          </a:p>
          <a:p>
            <a:pPr lvl="1"/>
            <a:r>
              <a:rPr lang="en-US" sz="2000" dirty="0" smtClean="0"/>
              <a:t>Wiggins and </a:t>
            </a:r>
            <a:r>
              <a:rPr lang="en-US" sz="2000" dirty="0" err="1" smtClean="0"/>
              <a:t>McTighe</a:t>
            </a:r>
            <a:r>
              <a:rPr lang="en-US" sz="2000" dirty="0" smtClean="0"/>
              <a:t> 1998, </a:t>
            </a:r>
            <a:r>
              <a:rPr lang="en-US" sz="2000" i="1" dirty="0" smtClean="0"/>
              <a:t>Understanding by Design.</a:t>
            </a:r>
          </a:p>
          <a:p>
            <a:pPr lvl="1"/>
            <a:r>
              <a:rPr lang="en-US" sz="2000" dirty="0" smtClean="0"/>
              <a:t>Angelo and Cross, </a:t>
            </a:r>
            <a:r>
              <a:rPr lang="en-US" sz="2000" i="1" dirty="0" smtClean="0"/>
              <a:t>Classroom Assessment Techniques </a:t>
            </a:r>
            <a:r>
              <a:rPr lang="en-US" sz="2000" dirty="0" smtClean="0"/>
              <a:t>(easy to use formative assessment techniques)</a:t>
            </a:r>
          </a:p>
          <a:p>
            <a:pPr lvl="1"/>
            <a:r>
              <a:rPr lang="en-US" sz="2000" dirty="0"/>
              <a:t>H. Stewart-Gambino and J. Stroud </a:t>
            </a:r>
            <a:r>
              <a:rPr lang="en-US" sz="2000" dirty="0" err="1"/>
              <a:t>Rossmann</a:t>
            </a:r>
            <a:r>
              <a:rPr lang="en-US" sz="2000" dirty="0"/>
              <a:t>. “Often Asserted, Rarely </a:t>
            </a:r>
            <a:r>
              <a:rPr lang="en-US" sz="2000" dirty="0" smtClean="0"/>
              <a:t>Measured: </a:t>
            </a:r>
            <a:r>
              <a:rPr lang="en-US" sz="2000" dirty="0"/>
              <a:t>The Value of Integrating Humanities, STEM and Arts in Undergraduate Learning.” National Academies of Sciences, Engineering and Medicine, 2015. </a:t>
            </a:r>
            <a:endParaRPr lang="en-US" sz="2000" dirty="0" smtClean="0"/>
          </a:p>
          <a:p>
            <a:pPr lvl="1"/>
            <a:endParaRPr lang="en-US" sz="2000" dirty="0" smtClean="0"/>
          </a:p>
          <a:p>
            <a:pPr lvl="1"/>
            <a:r>
              <a:rPr lang="en-US" sz="2000" dirty="0" smtClean="0"/>
              <a:t>LOA SUPPORT </a:t>
            </a:r>
            <a:endParaRPr lang="en-US" sz="2000" dirty="0"/>
          </a:p>
          <a:p>
            <a:pPr lvl="1"/>
            <a:r>
              <a:rPr lang="en-US" sz="2000" dirty="0" smtClean="0">
                <a:hlinkClick r:id="rId2"/>
              </a:rPr>
              <a:t>loa@psu.edu</a:t>
            </a:r>
            <a:r>
              <a:rPr lang="en-US" sz="2000" dirty="0" smtClean="0"/>
              <a:t> , 814-863-8721 </a:t>
            </a:r>
            <a:endParaRPr lang="en-US" sz="2000" dirty="0"/>
          </a:p>
          <a:p>
            <a:endParaRPr lang="en-US" dirty="0" smtClean="0"/>
          </a:p>
          <a:p>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533494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support</a:t>
            </a:r>
            <a:endParaRPr lang="en-US" dirty="0"/>
          </a:p>
        </p:txBody>
      </p:sp>
      <p:sp>
        <p:nvSpPr>
          <p:cNvPr id="3" name="Content Placeholder 2"/>
          <p:cNvSpPr>
            <a:spLocks noGrp="1"/>
          </p:cNvSpPr>
          <p:nvPr>
            <p:ph idx="1"/>
          </p:nvPr>
        </p:nvSpPr>
        <p:spPr/>
        <p:txBody>
          <a:bodyPr>
            <a:normAutofit/>
          </a:bodyPr>
          <a:lstStyle/>
          <a:p>
            <a:pPr algn="ctr"/>
            <a:endParaRPr lang="en-US" sz="2800" dirty="0" smtClean="0"/>
          </a:p>
          <a:p>
            <a:pPr algn="ctr"/>
            <a:r>
              <a:rPr lang="en-US" sz="2800" dirty="0" smtClean="0"/>
              <a:t>Department of Learning Outcomes Assessment </a:t>
            </a:r>
          </a:p>
          <a:p>
            <a:pPr algn="ctr"/>
            <a:r>
              <a:rPr lang="en-US" sz="2800" dirty="0" smtClean="0"/>
              <a:t>814-863-8721</a:t>
            </a:r>
          </a:p>
          <a:p>
            <a:pPr algn="ctr"/>
            <a:r>
              <a:rPr lang="en-US" sz="2800" dirty="0" smtClean="0">
                <a:hlinkClick r:id="rId2"/>
              </a:rPr>
              <a:t>loa@psu.edu</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36</a:t>
            </a:fld>
            <a:endParaRPr lang="en-US" dirty="0"/>
          </a:p>
        </p:txBody>
      </p:sp>
    </p:spTree>
    <p:extLst>
      <p:ext uri="{BB962C8B-B14F-4D97-AF65-F5344CB8AC3E}">
        <p14:creationId xmlns:p14="http://schemas.microsoft.com/office/powerpoint/2010/main" val="2019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 Ed Goals:</a:t>
            </a:r>
            <a:br>
              <a:rPr lang="en-US" dirty="0"/>
            </a:br>
            <a:endParaRPr lang="en-US" dirty="0"/>
          </a:p>
        </p:txBody>
      </p:sp>
      <p:sp>
        <p:nvSpPr>
          <p:cNvPr id="3" name="Content Placeholder 2"/>
          <p:cNvSpPr>
            <a:spLocks noGrp="1"/>
          </p:cNvSpPr>
          <p:nvPr>
            <p:ph idx="1"/>
          </p:nvPr>
        </p:nvSpPr>
        <p:spPr/>
        <p:txBody>
          <a:bodyPr>
            <a:normAutofit lnSpcReduction="10000"/>
          </a:bodyPr>
          <a:lstStyle/>
          <a:p>
            <a:pPr lvl="1"/>
            <a:r>
              <a:rPr lang="en-US" sz="2400" dirty="0" smtClean="0"/>
              <a:t>Provide </a:t>
            </a:r>
            <a:r>
              <a:rPr lang="en-US" sz="2400" dirty="0"/>
              <a:t>solid foundation of core competencies and breadth of knowledge </a:t>
            </a:r>
            <a:endParaRPr lang="en-US" sz="2400" dirty="0" smtClean="0"/>
          </a:p>
          <a:p>
            <a:pPr lvl="1"/>
            <a:endParaRPr lang="en-US" sz="2400" dirty="0"/>
          </a:p>
          <a:p>
            <a:pPr lvl="1"/>
            <a:r>
              <a:rPr lang="en-US" sz="2400" dirty="0"/>
              <a:t>Strengthen links between foundational core competencies and upper level studies along a developmental trajectory</a:t>
            </a:r>
          </a:p>
          <a:p>
            <a:pPr lvl="1"/>
            <a:endParaRPr lang="en-US" sz="2400" dirty="0" smtClean="0"/>
          </a:p>
          <a:p>
            <a:pPr lvl="1"/>
            <a:r>
              <a:rPr lang="en-US" sz="2400" dirty="0" smtClean="0"/>
              <a:t>Provide </a:t>
            </a:r>
            <a:r>
              <a:rPr lang="en-US" sz="2400" dirty="0"/>
              <a:t>opportunities for transformative exploration</a:t>
            </a:r>
          </a:p>
          <a:p>
            <a:pPr lvl="1"/>
            <a:endParaRPr lang="en-US" sz="2400" dirty="0" smtClean="0"/>
          </a:p>
          <a:p>
            <a:pPr lvl="1"/>
            <a:r>
              <a:rPr lang="en-US" sz="2400" dirty="0" smtClean="0"/>
              <a:t>Provide </a:t>
            </a:r>
            <a:r>
              <a:rPr lang="en-US" sz="2400" dirty="0"/>
              <a:t>opportunities for integrative learning</a:t>
            </a:r>
          </a:p>
          <a:p>
            <a:pPr lvl="1"/>
            <a:endParaRPr lang="en-US" sz="2400" dirty="0" smtClean="0"/>
          </a:p>
          <a:p>
            <a:pPr lvl="1"/>
            <a:r>
              <a:rPr lang="en-US" sz="2400" dirty="0" smtClean="0"/>
              <a:t>University </a:t>
            </a:r>
            <a:r>
              <a:rPr lang="en-US" sz="2400" dirty="0"/>
              <a:t>curriculum oversight mechanisms will guide and support achievement of general education learning objectives </a:t>
            </a:r>
          </a:p>
          <a:p>
            <a:endParaRPr lang="en-US" sz="24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36528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086" y="449471"/>
            <a:ext cx="11782787" cy="671340"/>
          </a:xfrm>
        </p:spPr>
        <p:txBody>
          <a:bodyPr>
            <a:noAutofit/>
          </a:bodyPr>
          <a:lstStyle/>
          <a:p>
            <a:r>
              <a:rPr lang="en-US" sz="2800" dirty="0" smtClean="0"/>
              <a:t>Gen Ed Assessment Model: Importance of Course-Level Assessment and Evaluation</a:t>
            </a:r>
            <a:endParaRPr lang="en-US" sz="2800" dirty="0"/>
          </a:p>
        </p:txBody>
      </p:sp>
      <p:sp>
        <p:nvSpPr>
          <p:cNvPr id="3" name="Content Placeholder 2"/>
          <p:cNvSpPr>
            <a:spLocks noGrp="1"/>
          </p:cNvSpPr>
          <p:nvPr>
            <p:ph idx="1"/>
          </p:nvPr>
        </p:nvSpPr>
        <p:spPr>
          <a:xfrm>
            <a:off x="421004" y="1288646"/>
            <a:ext cx="11410950" cy="4806526"/>
          </a:xfrm>
        </p:spPr>
        <p:txBody>
          <a:bodyPr>
            <a:normAutofit fontScale="92500" lnSpcReduction="20000"/>
          </a:bodyPr>
          <a:lstStyle/>
          <a:p>
            <a:r>
              <a:rPr lang="en-US" sz="2800" b="1" dirty="0" smtClean="0"/>
              <a:t>Course quality </a:t>
            </a:r>
            <a:r>
              <a:rPr lang="en-US" sz="2800" b="1" dirty="0" smtClean="0">
                <a:sym typeface="Wingdings"/>
              </a:rPr>
              <a:t> Program quality</a:t>
            </a:r>
            <a:endParaRPr lang="en-US" sz="2800" b="1" dirty="0" smtClean="0"/>
          </a:p>
          <a:p>
            <a:pPr lvl="1"/>
            <a:r>
              <a:rPr lang="en-US" sz="2800" b="1" dirty="0" smtClean="0"/>
              <a:t>How does general education course design and assessment impact achievement of general education objectives at program level?</a:t>
            </a:r>
          </a:p>
          <a:p>
            <a:pPr lvl="1"/>
            <a:endParaRPr lang="en-US" sz="2800" b="1" dirty="0" smtClean="0"/>
          </a:p>
          <a:p>
            <a:pPr lvl="2"/>
            <a:r>
              <a:rPr lang="en-US" sz="2800" b="1" dirty="0" smtClean="0"/>
              <a:t>Tools engage</a:t>
            </a:r>
            <a:r>
              <a:rPr lang="en-US" sz="2800" dirty="0" smtClean="0"/>
              <a:t> </a:t>
            </a:r>
            <a:r>
              <a:rPr lang="en-US" sz="2800" b="1" dirty="0"/>
              <a:t>faculty</a:t>
            </a:r>
            <a:r>
              <a:rPr lang="en-US" sz="2800" dirty="0"/>
              <a:t> in </a:t>
            </a:r>
            <a:r>
              <a:rPr lang="en-US" sz="2800" dirty="0" smtClean="0"/>
              <a:t>assessment and evaluation </a:t>
            </a:r>
            <a:r>
              <a:rPr lang="en-US" sz="2800" dirty="0"/>
              <a:t>of how </a:t>
            </a:r>
            <a:r>
              <a:rPr lang="en-US" sz="2800" dirty="0" smtClean="0"/>
              <a:t>integrative studies course </a:t>
            </a:r>
            <a:r>
              <a:rPr lang="en-US" sz="2800" dirty="0"/>
              <a:t>design </a:t>
            </a:r>
            <a:r>
              <a:rPr lang="en-US" sz="2800" dirty="0" smtClean="0"/>
              <a:t>impacts learning</a:t>
            </a:r>
          </a:p>
          <a:p>
            <a:pPr lvl="2"/>
            <a:endParaRPr lang="en-US" sz="2800" dirty="0"/>
          </a:p>
          <a:p>
            <a:pPr lvl="2"/>
            <a:r>
              <a:rPr lang="en-US" sz="2800" b="1" dirty="0" smtClean="0"/>
              <a:t>Focus on authentic assessments </a:t>
            </a:r>
            <a:r>
              <a:rPr lang="en-US" sz="2800" dirty="0" smtClean="0"/>
              <a:t>at course level as instances of integrative thinking evidence</a:t>
            </a:r>
          </a:p>
          <a:p>
            <a:pPr lvl="2"/>
            <a:endParaRPr lang="en-US" sz="2800" dirty="0" smtClean="0"/>
          </a:p>
          <a:p>
            <a:pPr lvl="2"/>
            <a:r>
              <a:rPr lang="en-US" sz="2800" b="1" dirty="0" smtClean="0"/>
              <a:t>Focus on faculty reflection </a:t>
            </a:r>
            <a:r>
              <a:rPr lang="en-US" sz="2800" dirty="0" smtClean="0"/>
              <a:t>on pilot course development and implementation: </a:t>
            </a:r>
          </a:p>
          <a:p>
            <a:pPr lvl="2"/>
            <a:endParaRPr lang="en-US" sz="2800" dirty="0" smtClean="0"/>
          </a:p>
          <a:p>
            <a:pPr lvl="3"/>
            <a:r>
              <a:rPr lang="en-US" sz="2800" dirty="0" smtClean="0"/>
              <a:t>What did faculty learn about </a:t>
            </a:r>
            <a:r>
              <a:rPr lang="en-US" sz="2800" dirty="0" err="1" smtClean="0"/>
              <a:t>Integ.Studies</a:t>
            </a:r>
            <a:r>
              <a:rPr lang="en-US" sz="2800" dirty="0" smtClean="0"/>
              <a:t> course design, how to engage students, and path as teachers? </a:t>
            </a:r>
          </a:p>
        </p:txBody>
      </p:sp>
      <p:sp>
        <p:nvSpPr>
          <p:cNvPr id="4" name="Slide Number Placeholder 3"/>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1420431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743" y="203675"/>
            <a:ext cx="12380686" cy="389910"/>
          </a:xfrm>
        </p:spPr>
        <p:txBody>
          <a:bodyPr>
            <a:noAutofit/>
          </a:bodyPr>
          <a:lstStyle/>
          <a:p>
            <a:r>
              <a:rPr lang="en-US" sz="2400" b="1" dirty="0" smtClean="0"/>
              <a:t>GOAL for “curriculum”: Provide </a:t>
            </a:r>
            <a:r>
              <a:rPr lang="en-US" sz="2400" b="1" dirty="0"/>
              <a:t>solid foundation of core competencies and breadth of </a:t>
            </a:r>
            <a:r>
              <a:rPr lang="en-US" sz="2400" b="1" dirty="0" smtClean="0"/>
              <a:t>knowledge </a:t>
            </a:r>
            <a:endParaRPr lang="en-US" sz="2400" b="1" dirty="0"/>
          </a:p>
        </p:txBody>
      </p:sp>
      <p:sp>
        <p:nvSpPr>
          <p:cNvPr id="4" name="Slide Number Placeholder 3"/>
          <p:cNvSpPr>
            <a:spLocks noGrp="1"/>
          </p:cNvSpPr>
          <p:nvPr>
            <p:ph type="sldNum" sz="quarter" idx="12"/>
          </p:nvPr>
        </p:nvSpPr>
        <p:spPr/>
        <p:txBody>
          <a:bodyPr/>
          <a:lstStyle/>
          <a:p>
            <a:fld id="{8820D8CD-C910-4C45-9EAA-5B45AA7A230B}" type="slidenum">
              <a:rPr lang="en-US" smtClean="0"/>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95875871"/>
              </p:ext>
            </p:extLst>
          </p:nvPr>
        </p:nvGraphicFramePr>
        <p:xfrm>
          <a:off x="246743" y="755034"/>
          <a:ext cx="11684000" cy="5908427"/>
        </p:xfrm>
        <a:graphic>
          <a:graphicData uri="http://schemas.openxmlformats.org/drawingml/2006/table">
            <a:tbl>
              <a:tblPr firstRow="1" bandRow="1">
                <a:tableStyleId>{5C22544A-7EE6-4342-B048-85BDC9FD1C3A}</a:tableStyleId>
              </a:tblPr>
              <a:tblGrid>
                <a:gridCol w="1291771"/>
                <a:gridCol w="2192241"/>
                <a:gridCol w="8199988"/>
              </a:tblGrid>
              <a:tr h="524883">
                <a:tc>
                  <a:txBody>
                    <a:bodyPr/>
                    <a:lstStyle/>
                    <a:p>
                      <a:r>
                        <a:rPr lang="en-US" dirty="0" smtClean="0"/>
                        <a:t>ACTIVITIES</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METRICS</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MEASURE</a:t>
                      </a:r>
                      <a:endParaRPr lang="en-US" dirty="0"/>
                    </a:p>
                  </a:txBody>
                  <a:tcPr>
                    <a:lnB w="12700" cap="flat" cmpd="sng" algn="ctr">
                      <a:solidFill>
                        <a:schemeClr val="tx1"/>
                      </a:solidFill>
                      <a:prstDash val="solid"/>
                      <a:round/>
                      <a:headEnd type="none" w="med" len="med"/>
                      <a:tailEnd type="none" w="med" len="med"/>
                    </a:lnB>
                  </a:tcPr>
                </a:tc>
              </a:tr>
              <a:tr h="765191">
                <a:tc rowSpan="5">
                  <a:txBody>
                    <a:bodyPr/>
                    <a:lstStyle/>
                    <a:p>
                      <a:r>
                        <a:rPr lang="en-US" b="1" dirty="0" smtClean="0"/>
                        <a:t>General Education Courses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r>
                        <a:rPr lang="en-US" dirty="0" smtClean="0"/>
                        <a:t>ALL GEN</a:t>
                      </a:r>
                      <a:r>
                        <a:rPr lang="en-US" baseline="0" dirty="0" smtClean="0"/>
                        <a:t> ED C</a:t>
                      </a:r>
                      <a:r>
                        <a:rPr lang="en-US" dirty="0" smtClean="0"/>
                        <a:t>OGNITIVE</a:t>
                      </a:r>
                      <a:r>
                        <a:rPr lang="en-US" baseline="0" dirty="0" smtClean="0"/>
                        <a:t> LEARNING OBJECTIVES: </a:t>
                      </a:r>
                      <a:r>
                        <a:rPr lang="en-US" dirty="0" smtClean="0"/>
                        <a:t>Students will embark on developmental</a:t>
                      </a:r>
                      <a:r>
                        <a:rPr lang="en-US" baseline="0" dirty="0" smtClean="0"/>
                        <a:t> path toward </a:t>
                      </a:r>
                      <a:r>
                        <a:rPr lang="en-US" b="1" baseline="0" dirty="0" smtClean="0"/>
                        <a:t>achievement of gen </a:t>
                      </a:r>
                      <a:r>
                        <a:rPr lang="en-US" b="1" baseline="0" dirty="0" err="1" smtClean="0"/>
                        <a:t>ed</a:t>
                      </a:r>
                      <a:r>
                        <a:rPr lang="en-US" b="1" baseline="0" dirty="0" smtClean="0"/>
                        <a:t> objectives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t>DIRECT MEASURE,</a:t>
                      </a:r>
                      <a:r>
                        <a:rPr lang="en-US" baseline="0" dirty="0" smtClean="0"/>
                        <a:t> IN COURSE: Course assessments that align with SELECTED gen </a:t>
                      </a:r>
                      <a:r>
                        <a:rPr lang="en-US" baseline="0" dirty="0" err="1" smtClean="0"/>
                        <a:t>ed</a:t>
                      </a:r>
                      <a:r>
                        <a:rPr lang="en-US" baseline="0" dirty="0" smtClean="0"/>
                        <a:t> objectives </a:t>
                      </a:r>
                      <a:r>
                        <a:rPr lang="en-US" b="1" baseline="0" dirty="0" smtClean="0"/>
                        <a:t>(course memos)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988378">
                <a:tc vMerge="1">
                  <a:txBody>
                    <a:bodyPr/>
                    <a:lstStyle/>
                    <a:p>
                      <a:endParaRPr lang="en-US" dirty="0"/>
                    </a:p>
                  </a:txBody>
                  <a:tcPr/>
                </a:tc>
                <a:tc vMerge="1">
                  <a:txBody>
                    <a:bodyPr/>
                    <a:lstStyle/>
                    <a:p>
                      <a:endParaRPr lang="en-US" dirty="0"/>
                    </a:p>
                  </a:txBody>
                  <a:tcPr/>
                </a:tc>
                <a:tc>
                  <a:txBody>
                    <a:bodyPr/>
                    <a:lstStyle/>
                    <a:p>
                      <a:r>
                        <a:rPr lang="en-US" i="1" dirty="0" smtClean="0"/>
                        <a:t>DIRECT</a:t>
                      </a:r>
                      <a:r>
                        <a:rPr lang="en-US" i="1" baseline="0" dirty="0" smtClean="0"/>
                        <a:t> MEASURE, CROSS-COURSE: Assessment designed by University or external to measure one or more gen </a:t>
                      </a:r>
                      <a:r>
                        <a:rPr lang="en-US" i="1" baseline="0" dirty="0" err="1" smtClean="0"/>
                        <a:t>ed</a:t>
                      </a:r>
                      <a:r>
                        <a:rPr lang="en-US" i="1" baseline="0" dirty="0" smtClean="0"/>
                        <a:t> objectives (e.g. </a:t>
                      </a:r>
                      <a:r>
                        <a:rPr lang="en-US" b="1" i="1" baseline="0" dirty="0" smtClean="0"/>
                        <a:t>CAT Critical and Analytical Thinking Test</a:t>
                      </a:r>
                      <a:r>
                        <a:rPr lang="en-US" i="1" baseline="0" dirty="0" smtClean="0"/>
                        <a:t>)</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41828">
                <a:tc vMerge="1">
                  <a:txBody>
                    <a:bodyPr/>
                    <a:lstStyle/>
                    <a:p>
                      <a:endParaRPr lang="en-US" dirty="0"/>
                    </a:p>
                  </a:txBody>
                  <a:tcPr/>
                </a:tc>
                <a:tc vMerge="1">
                  <a:txBody>
                    <a:bodyPr/>
                    <a:lstStyle/>
                    <a:p>
                      <a:endParaRPr lang="en-US" dirty="0"/>
                    </a:p>
                  </a:txBody>
                  <a:tcPr/>
                </a:tc>
                <a:tc>
                  <a:txBody>
                    <a:bodyPr/>
                    <a:lstStyle/>
                    <a:p>
                      <a:r>
                        <a:rPr lang="en-US" dirty="0" smtClean="0"/>
                        <a:t>INDIRECT MEASURE</a:t>
                      </a:r>
                      <a:r>
                        <a:rPr lang="en-US" b="1" dirty="0" smtClean="0"/>
                        <a:t>: University-level</a:t>
                      </a:r>
                      <a:r>
                        <a:rPr lang="en-US" b="1" baseline="0" dirty="0" smtClean="0"/>
                        <a:t> s</a:t>
                      </a:r>
                      <a:r>
                        <a:rPr lang="en-US" b="1" dirty="0" smtClean="0"/>
                        <a:t>tudent</a:t>
                      </a:r>
                      <a:r>
                        <a:rPr lang="en-US" b="1" baseline="0" dirty="0" smtClean="0"/>
                        <a:t> survey </a:t>
                      </a:r>
                      <a:r>
                        <a:rPr lang="en-US" baseline="0" dirty="0" smtClean="0"/>
                        <a:t>of development, connection to major development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711200">
                <a:tc vMerge="1">
                  <a:txBody>
                    <a:bodyPr/>
                    <a:lstStyle/>
                    <a:p>
                      <a:endParaRPr lang="en-US" dirty="0"/>
                    </a:p>
                  </a:txBody>
                  <a:tcPr/>
                </a:tc>
                <a:tc vMerge="1">
                  <a:txBody>
                    <a:bodyPr/>
                    <a:lstStyle/>
                    <a:p>
                      <a:endParaRPr lang="en-US" dirty="0"/>
                    </a:p>
                  </a:txBody>
                  <a:tcPr/>
                </a:tc>
                <a:tc>
                  <a:txBody>
                    <a:bodyPr/>
                    <a:lstStyle/>
                    <a:p>
                      <a:r>
                        <a:rPr lang="en-US" dirty="0" smtClean="0"/>
                        <a:t>INDIRECT MEASURE: </a:t>
                      </a:r>
                      <a:r>
                        <a:rPr lang="en-US" b="1" dirty="0" smtClean="0"/>
                        <a:t>University</a:t>
                      </a:r>
                      <a:r>
                        <a:rPr lang="en-US" b="1" baseline="0" dirty="0" smtClean="0"/>
                        <a:t> a</a:t>
                      </a:r>
                      <a:r>
                        <a:rPr lang="en-US" b="1" dirty="0" smtClean="0"/>
                        <a:t>lumni</a:t>
                      </a:r>
                      <a:r>
                        <a:rPr lang="en-US" b="1" baseline="0" dirty="0" smtClean="0"/>
                        <a:t> survey </a:t>
                      </a:r>
                      <a:r>
                        <a:rPr lang="en-US" baseline="0" dirty="0" smtClean="0"/>
                        <a:t>of development, connection to post-grad career paths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76947">
                <a:tc vMerge="1">
                  <a:txBody>
                    <a:bodyPr/>
                    <a:lstStyle/>
                    <a:p>
                      <a:endParaRPr lang="en-US" dirty="0"/>
                    </a:p>
                  </a:txBody>
                  <a:tcPr/>
                </a:tc>
                <a:tc>
                  <a:txBody>
                    <a:bodyPr/>
                    <a:lstStyle/>
                    <a:p>
                      <a:r>
                        <a:rPr lang="en-US" dirty="0" smtClean="0"/>
                        <a:t>EDUCATION METRIC: Each</a:t>
                      </a:r>
                      <a:r>
                        <a:rPr lang="en-US" baseline="0" dirty="0" smtClean="0"/>
                        <a:t> student will </a:t>
                      </a:r>
                      <a:r>
                        <a:rPr lang="en-US" b="1" baseline="0" dirty="0" smtClean="0"/>
                        <a:t>have sufficient opportunity </a:t>
                      </a:r>
                      <a:r>
                        <a:rPr lang="en-US" baseline="0" dirty="0" smtClean="0"/>
                        <a:t>to achieve all Gen Ed Objectives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t>MEASURE: </a:t>
                      </a:r>
                      <a:r>
                        <a:rPr lang="en-US" b="1" dirty="0" smtClean="0"/>
                        <a:t>Gen </a:t>
                      </a:r>
                      <a:r>
                        <a:rPr lang="en-US" b="1" dirty="0" err="1" smtClean="0"/>
                        <a:t>ed</a:t>
                      </a:r>
                      <a:r>
                        <a:rPr lang="en-US" b="1" dirty="0" smtClean="0"/>
                        <a:t> course enrollment data set </a:t>
                      </a:r>
                      <a:r>
                        <a:rPr lang="en-US" dirty="0" smtClean="0"/>
                        <a:t>organized to examine course enrollment by domain, major, campus and student academic term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bl>
          </a:graphicData>
        </a:graphic>
      </p:graphicFrame>
    </p:spTree>
    <p:extLst>
      <p:ext uri="{BB962C8B-B14F-4D97-AF65-F5344CB8AC3E}">
        <p14:creationId xmlns:p14="http://schemas.microsoft.com/office/powerpoint/2010/main" val="124381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75" y="271286"/>
            <a:ext cx="11114649" cy="512486"/>
          </a:xfrm>
        </p:spPr>
        <p:txBody>
          <a:bodyPr>
            <a:normAutofit fontScale="90000"/>
          </a:bodyPr>
          <a:lstStyle/>
          <a:p>
            <a:r>
              <a:rPr lang="en-US" sz="3200" b="1" dirty="0" smtClean="0"/>
              <a:t>GOAL for “curriculum”: </a:t>
            </a:r>
            <a:r>
              <a:rPr lang="en-US" sz="3200" b="1" dirty="0"/>
              <a:t>Provide opportunities for transformative </a:t>
            </a:r>
            <a:r>
              <a:rPr lang="en-US" sz="3200" b="1" dirty="0" smtClean="0"/>
              <a:t>exploration</a:t>
            </a:r>
            <a:endParaRPr lang="en-US" sz="3200" b="1" dirty="0"/>
          </a:p>
        </p:txBody>
      </p:sp>
      <p:sp>
        <p:nvSpPr>
          <p:cNvPr id="4" name="Slide Number Placeholder 3"/>
          <p:cNvSpPr>
            <a:spLocks noGrp="1"/>
          </p:cNvSpPr>
          <p:nvPr>
            <p:ph type="sldNum" sz="quarter" idx="12"/>
          </p:nvPr>
        </p:nvSpPr>
        <p:spPr/>
        <p:txBody>
          <a:bodyPr/>
          <a:lstStyle/>
          <a:p>
            <a:fld id="{8820D8CD-C910-4C45-9EAA-5B45AA7A230B}" type="slidenum">
              <a:rPr lang="en-US" smtClean="0"/>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45837452"/>
              </p:ext>
            </p:extLst>
          </p:nvPr>
        </p:nvGraphicFramePr>
        <p:xfrm>
          <a:off x="356968" y="918495"/>
          <a:ext cx="11296356" cy="5242764"/>
        </p:xfrm>
        <a:graphic>
          <a:graphicData uri="http://schemas.openxmlformats.org/drawingml/2006/table">
            <a:tbl>
              <a:tblPr firstRow="1" firstCol="1" bandRow="1">
                <a:tableStyleId>{5C22544A-7EE6-4342-B048-85BDC9FD1C3A}</a:tableStyleId>
              </a:tblPr>
              <a:tblGrid>
                <a:gridCol w="1252024"/>
                <a:gridCol w="3012831"/>
                <a:gridCol w="7031501"/>
              </a:tblGrid>
              <a:tr h="425061">
                <a:tc>
                  <a:txBody>
                    <a:bodyPr/>
                    <a:lstStyle/>
                    <a:p>
                      <a:r>
                        <a:rPr lang="en-US" dirty="0" smtClean="0"/>
                        <a:t>ACTIVITIES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dirty="0" smtClean="0"/>
                        <a:t>METRICS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dirty="0" smtClean="0"/>
                        <a:t>MEASURE</a:t>
                      </a:r>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r>
              <a:tr h="1023246">
                <a:tc rowSpan="4">
                  <a:txBody>
                    <a:bodyPr/>
                    <a:lstStyle/>
                    <a:p>
                      <a:pPr marL="0" marR="0">
                        <a:lnSpc>
                          <a:spcPct val="107000"/>
                        </a:lnSpc>
                        <a:spcBef>
                          <a:spcPts val="0"/>
                        </a:spcBef>
                        <a:spcAft>
                          <a:spcPts val="0"/>
                        </a:spcAft>
                      </a:pPr>
                      <a:r>
                        <a:rPr lang="en-US" sz="1800" dirty="0">
                          <a:solidFill>
                            <a:schemeClr val="tx1"/>
                          </a:solidFill>
                          <a:effectLst/>
                        </a:rPr>
                        <a:t>General education </a:t>
                      </a:r>
                      <a:r>
                        <a:rPr lang="en-US" sz="1800" dirty="0" smtClean="0">
                          <a:solidFill>
                            <a:schemeClr val="tx1"/>
                          </a:solidFill>
                          <a:effectLst/>
                        </a:rPr>
                        <a:t>courses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a:lnSpc>
                          <a:spcPct val="107000"/>
                        </a:lnSpc>
                        <a:spcBef>
                          <a:spcPts val="0"/>
                        </a:spcBef>
                        <a:spcAft>
                          <a:spcPts val="0"/>
                        </a:spcAft>
                      </a:pPr>
                      <a:r>
                        <a:rPr lang="en-US" sz="1800" b="0" dirty="0" smtClean="0">
                          <a:solidFill>
                            <a:schemeClr val="tx1"/>
                          </a:solidFill>
                          <a:effectLst/>
                        </a:rPr>
                        <a:t>ALL GEN ED AFFECTIVE </a:t>
                      </a:r>
                      <a:r>
                        <a:rPr lang="en-US" sz="1800" b="0" dirty="0">
                          <a:solidFill>
                            <a:schemeClr val="tx1"/>
                          </a:solidFill>
                          <a:effectLst/>
                        </a:rPr>
                        <a:t>LEARNING OBJECTIVES: Students will be both </a:t>
                      </a:r>
                      <a:r>
                        <a:rPr lang="en-US" sz="1800" b="1" dirty="0">
                          <a:solidFill>
                            <a:schemeClr val="tx1"/>
                          </a:solidFill>
                          <a:effectLst/>
                        </a:rPr>
                        <a:t>motivated</a:t>
                      </a:r>
                      <a:r>
                        <a:rPr lang="en-US" sz="1800" b="0" dirty="0">
                          <a:solidFill>
                            <a:schemeClr val="tx1"/>
                          </a:solidFill>
                          <a:effectLst/>
                        </a:rPr>
                        <a:t> to engage, and </a:t>
                      </a:r>
                      <a:r>
                        <a:rPr lang="en-US" sz="1800" b="1" dirty="0">
                          <a:solidFill>
                            <a:schemeClr val="tx1"/>
                          </a:solidFill>
                          <a:effectLst/>
                        </a:rPr>
                        <a:t>find value </a:t>
                      </a:r>
                      <a:r>
                        <a:rPr lang="en-US" sz="1800" b="0" dirty="0">
                          <a:solidFill>
                            <a:schemeClr val="tx1"/>
                          </a:solidFill>
                          <a:effectLst/>
                        </a:rPr>
                        <a:t>in </a:t>
                      </a:r>
                      <a:r>
                        <a:rPr lang="en-US" sz="1800" b="0" dirty="0" smtClean="0">
                          <a:solidFill>
                            <a:schemeClr val="tx1"/>
                          </a:solidFill>
                          <a:effectLst/>
                        </a:rPr>
                        <a:t>gen</a:t>
                      </a:r>
                      <a:r>
                        <a:rPr lang="en-US" sz="1800" b="0" baseline="0" dirty="0" smtClean="0">
                          <a:solidFill>
                            <a:schemeClr val="tx1"/>
                          </a:solidFill>
                          <a:effectLst/>
                        </a:rPr>
                        <a:t> </a:t>
                      </a:r>
                      <a:r>
                        <a:rPr lang="en-US" sz="1800" b="0" baseline="0" dirty="0" err="1" smtClean="0">
                          <a:solidFill>
                            <a:schemeClr val="tx1"/>
                          </a:solidFill>
                          <a:effectLst/>
                        </a:rPr>
                        <a:t>ed</a:t>
                      </a:r>
                      <a:r>
                        <a:rPr lang="en-US" sz="1800" b="0" dirty="0" smtClean="0">
                          <a:solidFill>
                            <a:schemeClr val="tx1"/>
                          </a:solidFill>
                          <a:effectLst/>
                        </a:rPr>
                        <a:t> </a:t>
                      </a:r>
                      <a:r>
                        <a:rPr lang="en-US" sz="1800" b="0" dirty="0">
                          <a:solidFill>
                            <a:schemeClr val="tx1"/>
                          </a:solidFill>
                          <a:effectLst/>
                        </a:rPr>
                        <a:t>learning experiences that support their personal and professional growth </a:t>
                      </a:r>
                      <a:endParaRPr lang="en-US" sz="1800" b="0" dirty="0" smtClean="0">
                        <a:solidFill>
                          <a:schemeClr val="tx1"/>
                        </a:solidFill>
                        <a:effectLst/>
                      </a:endParaRPr>
                    </a:p>
                    <a:p>
                      <a:pPr marL="0" marR="0">
                        <a:lnSpc>
                          <a:spcPct val="107000"/>
                        </a:lnSpc>
                        <a:spcBef>
                          <a:spcPts val="0"/>
                        </a:spcBef>
                        <a:spcAft>
                          <a:spcPts val="0"/>
                        </a:spcAft>
                      </a:pPr>
                      <a:endParaRPr lang="en-US" sz="1800" b="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800" b="0" dirty="0">
                          <a:solidFill>
                            <a:schemeClr val="tx1"/>
                          </a:solidFill>
                          <a:effectLst/>
                        </a:rPr>
                        <a:t>INDIRECT MEASURE: </a:t>
                      </a:r>
                      <a:r>
                        <a:rPr lang="en-US" sz="1800" b="1" dirty="0" smtClean="0">
                          <a:solidFill>
                            <a:schemeClr val="tx1"/>
                          </a:solidFill>
                          <a:effectLst/>
                        </a:rPr>
                        <a:t>University-level</a:t>
                      </a:r>
                      <a:r>
                        <a:rPr lang="en-US" sz="1800" b="1" baseline="0" dirty="0" smtClean="0">
                          <a:solidFill>
                            <a:schemeClr val="tx1"/>
                          </a:solidFill>
                          <a:effectLst/>
                        </a:rPr>
                        <a:t> s</a:t>
                      </a:r>
                      <a:r>
                        <a:rPr lang="en-US" sz="1800" b="1" dirty="0" smtClean="0">
                          <a:solidFill>
                            <a:schemeClr val="tx1"/>
                          </a:solidFill>
                          <a:effectLst/>
                        </a:rPr>
                        <a:t>tudent survey</a:t>
                      </a:r>
                      <a:r>
                        <a:rPr lang="en-US" sz="1800" b="1" baseline="0" dirty="0" smtClean="0">
                          <a:solidFill>
                            <a:schemeClr val="tx1"/>
                          </a:solidFill>
                          <a:effectLst/>
                        </a:rPr>
                        <a:t> </a:t>
                      </a:r>
                      <a:r>
                        <a:rPr lang="en-US" sz="1800" b="0" baseline="0" dirty="0" smtClean="0">
                          <a:solidFill>
                            <a:schemeClr val="tx1"/>
                          </a:solidFill>
                          <a:effectLst/>
                        </a:rPr>
                        <a:t>of </a:t>
                      </a:r>
                      <a:r>
                        <a:rPr lang="en-US" sz="1800" b="0" dirty="0" smtClean="0">
                          <a:solidFill>
                            <a:schemeClr val="tx1"/>
                          </a:solidFill>
                          <a:effectLst/>
                        </a:rPr>
                        <a:t>attitudes</a:t>
                      </a:r>
                      <a:r>
                        <a:rPr lang="en-US" sz="1800" b="0" dirty="0">
                          <a:solidFill>
                            <a:schemeClr val="tx1"/>
                          </a:solidFill>
                          <a:effectLst/>
                        </a:rPr>
                        <a:t>, </a:t>
                      </a:r>
                      <a:r>
                        <a:rPr lang="en-US" sz="1800" b="0" dirty="0" smtClean="0">
                          <a:solidFill>
                            <a:schemeClr val="tx1"/>
                          </a:solidFill>
                          <a:effectLst/>
                        </a:rPr>
                        <a:t>quality </a:t>
                      </a:r>
                      <a:r>
                        <a:rPr lang="en-US" sz="1800" b="0" dirty="0">
                          <a:solidFill>
                            <a:schemeClr val="tx1"/>
                          </a:solidFill>
                          <a:effectLst/>
                        </a:rPr>
                        <a:t>of learning experiences </a:t>
                      </a:r>
                      <a:endParaRPr lang="en-US" sz="1800" b="0" dirty="0" smtClean="0">
                        <a:solidFill>
                          <a:schemeClr val="tx1"/>
                        </a:solidFill>
                        <a:effectLst/>
                      </a:endParaRPr>
                    </a:p>
                    <a:p>
                      <a:pPr marL="0" marR="0">
                        <a:lnSpc>
                          <a:spcPct val="107000"/>
                        </a:lnSpc>
                        <a:spcBef>
                          <a:spcPts val="0"/>
                        </a:spcBef>
                        <a:spcAft>
                          <a:spcPts val="0"/>
                        </a:spcAft>
                      </a:pP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02324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dirty="0">
                          <a:solidFill>
                            <a:schemeClr val="tx1"/>
                          </a:solidFill>
                          <a:effectLst/>
                        </a:rPr>
                        <a:t>INDIRECT MEASURE: </a:t>
                      </a:r>
                      <a:r>
                        <a:rPr lang="en-US" sz="1800" b="1" dirty="0">
                          <a:solidFill>
                            <a:schemeClr val="tx1"/>
                          </a:solidFill>
                          <a:effectLst/>
                        </a:rPr>
                        <a:t>Alumni </a:t>
                      </a:r>
                      <a:r>
                        <a:rPr lang="en-US" sz="1800" b="1" dirty="0" smtClean="0">
                          <a:solidFill>
                            <a:schemeClr val="tx1"/>
                          </a:solidFill>
                          <a:effectLst/>
                        </a:rPr>
                        <a:t>survey</a:t>
                      </a:r>
                      <a:r>
                        <a:rPr lang="en-US" sz="1800" b="1" baseline="0" dirty="0" smtClean="0">
                          <a:solidFill>
                            <a:schemeClr val="tx1"/>
                          </a:solidFill>
                          <a:effectLst/>
                        </a:rPr>
                        <a:t> </a:t>
                      </a:r>
                      <a:r>
                        <a:rPr lang="en-US" sz="1800" baseline="0" dirty="0" smtClean="0">
                          <a:solidFill>
                            <a:schemeClr val="tx1"/>
                          </a:solidFill>
                          <a:effectLst/>
                        </a:rPr>
                        <a:t>of</a:t>
                      </a:r>
                      <a:r>
                        <a:rPr lang="en-US" sz="1800" dirty="0" smtClean="0">
                          <a:solidFill>
                            <a:schemeClr val="tx1"/>
                          </a:solidFill>
                          <a:effectLst/>
                        </a:rPr>
                        <a:t> attitudes</a:t>
                      </a:r>
                      <a:r>
                        <a:rPr lang="en-US" sz="1800" dirty="0">
                          <a:solidFill>
                            <a:schemeClr val="tx1"/>
                          </a:solidFill>
                          <a:effectLst/>
                        </a:rPr>
                        <a:t>, connection to post-graduation career </a:t>
                      </a:r>
                      <a:r>
                        <a:rPr lang="en-US" sz="1800" dirty="0" smtClean="0">
                          <a:solidFill>
                            <a:schemeClr val="tx1"/>
                          </a:solidFill>
                          <a:effectLst/>
                        </a:rPr>
                        <a:t>paths</a:t>
                      </a:r>
                    </a:p>
                    <a:p>
                      <a:pPr marL="0" marR="0">
                        <a:lnSpc>
                          <a:spcPct val="107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2324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800" dirty="0">
                          <a:solidFill>
                            <a:schemeClr val="tx1"/>
                          </a:solidFill>
                          <a:effectLst/>
                        </a:rPr>
                        <a:t>MEASURE: </a:t>
                      </a:r>
                      <a:r>
                        <a:rPr lang="en-US" sz="1800" b="1" dirty="0">
                          <a:solidFill>
                            <a:schemeClr val="tx1"/>
                          </a:solidFill>
                          <a:effectLst/>
                        </a:rPr>
                        <a:t>Course </a:t>
                      </a:r>
                      <a:r>
                        <a:rPr lang="en-US" sz="1800" b="1" dirty="0" smtClean="0">
                          <a:solidFill>
                            <a:schemeClr val="tx1"/>
                          </a:solidFill>
                          <a:effectLst/>
                        </a:rPr>
                        <a:t>enrollment</a:t>
                      </a:r>
                      <a:r>
                        <a:rPr lang="en-US" sz="1800" b="1" baseline="0" dirty="0" smtClean="0">
                          <a:solidFill>
                            <a:schemeClr val="tx1"/>
                          </a:solidFill>
                          <a:effectLst/>
                        </a:rPr>
                        <a:t> data</a:t>
                      </a:r>
                      <a:r>
                        <a:rPr lang="en-US" sz="1800" dirty="0" smtClean="0">
                          <a:solidFill>
                            <a:schemeClr val="tx1"/>
                          </a:solidFill>
                          <a:effectLst/>
                        </a:rPr>
                        <a:t> </a:t>
                      </a:r>
                      <a:r>
                        <a:rPr lang="en-US" sz="1800" dirty="0">
                          <a:solidFill>
                            <a:schemeClr val="tx1"/>
                          </a:solidFill>
                          <a:effectLst/>
                        </a:rPr>
                        <a:t>will show students choosing wider range of courses to fit personal learning and topic interests  </a:t>
                      </a:r>
                    </a:p>
                    <a:p>
                      <a:pPr marL="0" marR="0">
                        <a:lnSpc>
                          <a:spcPct val="107000"/>
                        </a:lnSpc>
                        <a:spcBef>
                          <a:spcPts val="0"/>
                        </a:spcBef>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566592">
                <a:tc vMerge="1">
                  <a:txBody>
                    <a:bodyPr/>
                    <a:lstStyle/>
                    <a:p>
                      <a:endParaRPr lang="en-US"/>
                    </a:p>
                  </a:txBody>
                  <a:tcPr/>
                </a:tc>
                <a:tc>
                  <a:txBody>
                    <a:bodyPr/>
                    <a:lstStyle/>
                    <a:p>
                      <a:pPr marL="0" marR="0">
                        <a:lnSpc>
                          <a:spcPct val="107000"/>
                        </a:lnSpc>
                        <a:spcBef>
                          <a:spcPts val="0"/>
                        </a:spcBef>
                        <a:spcAft>
                          <a:spcPts val="0"/>
                        </a:spcAft>
                      </a:pPr>
                      <a:r>
                        <a:rPr lang="en-US" sz="1800" dirty="0">
                          <a:solidFill>
                            <a:schemeClr val="tx1"/>
                          </a:solidFill>
                          <a:effectLst/>
                        </a:rPr>
                        <a:t>EDUCATION METRIC:</a:t>
                      </a:r>
                    </a:p>
                    <a:p>
                      <a:pPr marL="0" marR="0">
                        <a:lnSpc>
                          <a:spcPct val="107000"/>
                        </a:lnSpc>
                        <a:spcBef>
                          <a:spcPts val="0"/>
                        </a:spcBef>
                        <a:spcAft>
                          <a:spcPts val="0"/>
                        </a:spcAft>
                      </a:pPr>
                      <a:r>
                        <a:rPr lang="en-US" sz="1800" dirty="0">
                          <a:solidFill>
                            <a:schemeClr val="tx1"/>
                          </a:solidFill>
                          <a:effectLst/>
                        </a:rPr>
                        <a:t>Students will </a:t>
                      </a:r>
                      <a:r>
                        <a:rPr lang="en-US" sz="1800" b="1" dirty="0">
                          <a:solidFill>
                            <a:schemeClr val="tx1"/>
                          </a:solidFill>
                          <a:effectLst/>
                        </a:rPr>
                        <a:t>choose to engage </a:t>
                      </a:r>
                      <a:r>
                        <a:rPr lang="en-US" sz="1800" dirty="0">
                          <a:solidFill>
                            <a:schemeClr val="tx1"/>
                          </a:solidFill>
                          <a:effectLst/>
                        </a:rPr>
                        <a:t>in </a:t>
                      </a:r>
                      <a:r>
                        <a:rPr lang="en-US" sz="1800" dirty="0" smtClean="0">
                          <a:solidFill>
                            <a:schemeClr val="tx1"/>
                          </a:solidFill>
                          <a:effectLst/>
                        </a:rPr>
                        <a:t>gen</a:t>
                      </a:r>
                      <a:r>
                        <a:rPr lang="en-US" sz="1800" baseline="0" dirty="0" smtClean="0">
                          <a:solidFill>
                            <a:schemeClr val="tx1"/>
                          </a:solidFill>
                          <a:effectLst/>
                        </a:rPr>
                        <a:t> </a:t>
                      </a:r>
                      <a:r>
                        <a:rPr lang="en-US" sz="1800" baseline="0" dirty="0" err="1" smtClean="0">
                          <a:solidFill>
                            <a:schemeClr val="tx1"/>
                          </a:solidFill>
                          <a:effectLst/>
                        </a:rPr>
                        <a:t>ed</a:t>
                      </a:r>
                      <a:r>
                        <a:rPr lang="en-US" sz="1800" dirty="0" smtClean="0">
                          <a:solidFill>
                            <a:schemeClr val="tx1"/>
                          </a:solidFill>
                          <a:effectLst/>
                        </a:rPr>
                        <a:t> </a:t>
                      </a:r>
                      <a:r>
                        <a:rPr lang="en-US" sz="1800" dirty="0">
                          <a:solidFill>
                            <a:schemeClr val="tx1"/>
                          </a:solidFill>
                          <a:effectLst/>
                        </a:rPr>
                        <a:t>courses that link </a:t>
                      </a:r>
                      <a:r>
                        <a:rPr lang="en-US" sz="1800" dirty="0" smtClean="0">
                          <a:solidFill>
                            <a:schemeClr val="tx1"/>
                          </a:solidFill>
                          <a:effectLst/>
                        </a:rPr>
                        <a:t>to </a:t>
                      </a:r>
                      <a:r>
                        <a:rPr lang="en-US" sz="1800" dirty="0">
                          <a:solidFill>
                            <a:schemeClr val="tx1"/>
                          </a:solidFill>
                          <a:effectLst/>
                        </a:rPr>
                        <a:t>engaged scholarship experiences  </a:t>
                      </a:r>
                    </a:p>
                    <a:p>
                      <a:pPr marL="0" marR="0">
                        <a:lnSpc>
                          <a:spcPct val="107000"/>
                        </a:lnSpc>
                        <a:spcBef>
                          <a:spcPts val="0"/>
                        </a:spcBef>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800" dirty="0">
                          <a:solidFill>
                            <a:schemeClr val="tx1"/>
                          </a:solidFill>
                          <a:effectLst/>
                        </a:rPr>
                        <a:t>MEASURE: </a:t>
                      </a:r>
                      <a:r>
                        <a:rPr lang="en-US" sz="1800" b="1" dirty="0" smtClean="0">
                          <a:solidFill>
                            <a:schemeClr val="tx1"/>
                          </a:solidFill>
                          <a:effectLst/>
                        </a:rPr>
                        <a:t>Dataset</a:t>
                      </a:r>
                      <a:r>
                        <a:rPr lang="en-US" sz="1800" b="1" baseline="0" dirty="0" smtClean="0">
                          <a:solidFill>
                            <a:schemeClr val="tx1"/>
                          </a:solidFill>
                          <a:effectLst/>
                        </a:rPr>
                        <a:t> that links gen </a:t>
                      </a:r>
                      <a:r>
                        <a:rPr lang="en-US" sz="1800" b="1" baseline="0" dirty="0" err="1" smtClean="0">
                          <a:solidFill>
                            <a:schemeClr val="tx1"/>
                          </a:solidFill>
                          <a:effectLst/>
                        </a:rPr>
                        <a:t>ed</a:t>
                      </a:r>
                      <a:r>
                        <a:rPr lang="en-US" sz="1800" b="1" baseline="0" dirty="0" smtClean="0">
                          <a:solidFill>
                            <a:schemeClr val="tx1"/>
                          </a:solidFill>
                          <a:effectLst/>
                        </a:rPr>
                        <a:t> course enrollment with linkages to </a:t>
                      </a:r>
                      <a:r>
                        <a:rPr lang="en-US" sz="1800" b="1" dirty="0" smtClean="0">
                          <a:solidFill>
                            <a:schemeClr val="tx1"/>
                          </a:solidFill>
                          <a:effectLst/>
                        </a:rPr>
                        <a:t>engaged </a:t>
                      </a:r>
                      <a:r>
                        <a:rPr lang="en-US" sz="1800" b="1" dirty="0">
                          <a:solidFill>
                            <a:schemeClr val="tx1"/>
                          </a:solidFill>
                          <a:effectLst/>
                        </a:rPr>
                        <a:t>scholarship </a:t>
                      </a:r>
                      <a:r>
                        <a:rPr lang="en-US" sz="1800" dirty="0" smtClean="0">
                          <a:solidFill>
                            <a:schemeClr val="tx1"/>
                          </a:solidFill>
                          <a:effectLst/>
                        </a:rPr>
                        <a:t>experiences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77969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71" y="286603"/>
            <a:ext cx="10778309" cy="642311"/>
          </a:xfrm>
        </p:spPr>
        <p:txBody>
          <a:bodyPr>
            <a:normAutofit/>
          </a:bodyPr>
          <a:lstStyle/>
          <a:p>
            <a:r>
              <a:rPr lang="en-US" sz="2800" b="1" dirty="0"/>
              <a:t>GOAL for “curriculum”: Provide opportunities for transformative exploration</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1274581708"/>
              </p:ext>
            </p:extLst>
          </p:nvPr>
        </p:nvGraphicFramePr>
        <p:xfrm>
          <a:off x="261257" y="1846263"/>
          <a:ext cx="11190515" cy="2854525"/>
        </p:xfrm>
        <a:graphic>
          <a:graphicData uri="http://schemas.openxmlformats.org/drawingml/2006/table">
            <a:tbl>
              <a:tblPr firstRow="1" firstCol="1" bandRow="1">
                <a:tableStyleId>{5C22544A-7EE6-4342-B048-85BDC9FD1C3A}</a:tableStyleId>
              </a:tblPr>
              <a:tblGrid>
                <a:gridCol w="2046514"/>
                <a:gridCol w="4775200"/>
                <a:gridCol w="4368801"/>
              </a:tblGrid>
              <a:tr h="519566">
                <a:tc>
                  <a:txBody>
                    <a:bodyPr/>
                    <a:lstStyle/>
                    <a:p>
                      <a:pPr marL="0" marR="0">
                        <a:lnSpc>
                          <a:spcPct val="107000"/>
                        </a:lnSpc>
                        <a:spcBef>
                          <a:spcPts val="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Activity</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07000"/>
                        </a:lnSpc>
                        <a:spcBef>
                          <a:spcPts val="0"/>
                        </a:spcBef>
                        <a:spcAft>
                          <a:spcPts val="0"/>
                        </a:spcAft>
                      </a:pP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Metric</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07000"/>
                        </a:lnSpc>
                        <a:spcBef>
                          <a:spcPts val="0"/>
                        </a:spcBef>
                        <a:spcAft>
                          <a:spcPts val="0"/>
                        </a:spcAft>
                      </a:pP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Measure</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046492">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800" b="1" dirty="0" smtClean="0">
                          <a:solidFill>
                            <a:schemeClr val="tx1"/>
                          </a:solidFill>
                          <a:effectLst/>
                        </a:rPr>
                        <a:t>Faculty development workshops / consultations</a:t>
                      </a:r>
                      <a:r>
                        <a:rPr lang="en-US" sz="1800" b="1" baseline="0" dirty="0" smtClean="0">
                          <a:solidFill>
                            <a:schemeClr val="tx1"/>
                          </a:solidFill>
                          <a:effectLst/>
                        </a:rPr>
                        <a:t> </a:t>
                      </a:r>
                      <a:r>
                        <a:rPr lang="en-US" sz="1800" b="1" dirty="0" smtClean="0">
                          <a:solidFill>
                            <a:schemeClr val="tx1"/>
                          </a:solidFill>
                          <a:effectLst/>
                        </a:rPr>
                        <a:t>with Gen Ed Office, Fellows, TLT, Libraries, SITE, LOA</a:t>
                      </a:r>
                      <a:endPar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800" b="0" dirty="0" smtClean="0">
                          <a:solidFill>
                            <a:schemeClr val="tx1"/>
                          </a:solidFill>
                          <a:effectLst/>
                        </a:rPr>
                        <a:t>Faculty will be </a:t>
                      </a:r>
                      <a:r>
                        <a:rPr lang="en-US" sz="1800" b="1" dirty="0" smtClean="0">
                          <a:solidFill>
                            <a:schemeClr val="tx1"/>
                          </a:solidFill>
                          <a:effectLst/>
                        </a:rPr>
                        <a:t>effectively</a:t>
                      </a:r>
                      <a:r>
                        <a:rPr lang="en-US" sz="1800" b="1" baseline="0" dirty="0" smtClean="0">
                          <a:solidFill>
                            <a:schemeClr val="tx1"/>
                          </a:solidFill>
                          <a:effectLst/>
                        </a:rPr>
                        <a:t> and efficiently supported </a:t>
                      </a:r>
                      <a:r>
                        <a:rPr lang="en-US" sz="1800" b="0" baseline="0" dirty="0" smtClean="0">
                          <a:solidFill>
                            <a:schemeClr val="tx1"/>
                          </a:solidFill>
                          <a:effectLst/>
                        </a:rPr>
                        <a:t>in development of gen </a:t>
                      </a:r>
                      <a:r>
                        <a:rPr lang="en-US" sz="1800" b="0" baseline="0" dirty="0" err="1" smtClean="0">
                          <a:solidFill>
                            <a:schemeClr val="tx1"/>
                          </a:solidFill>
                          <a:effectLst/>
                        </a:rPr>
                        <a:t>ed</a:t>
                      </a:r>
                      <a:r>
                        <a:rPr lang="en-US" sz="1800" b="0" baseline="0" dirty="0" smtClean="0">
                          <a:solidFill>
                            <a:schemeClr val="tx1"/>
                          </a:solidFill>
                          <a:effectLst/>
                        </a:rPr>
                        <a:t> courses</a:t>
                      </a:r>
                      <a:r>
                        <a:rPr lang="en-US" sz="1800" b="0" dirty="0" smtClean="0">
                          <a:solidFill>
                            <a:schemeClr val="tx1"/>
                          </a:solidFill>
                          <a:effectLst/>
                        </a:rPr>
                        <a:t> that utilize knowledge of pedagogy and assessment to</a:t>
                      </a:r>
                      <a:r>
                        <a:rPr lang="en-US" sz="1800" b="0" baseline="0" dirty="0" smtClean="0">
                          <a:solidFill>
                            <a:schemeClr val="tx1"/>
                          </a:solidFill>
                          <a:effectLst/>
                        </a:rPr>
                        <a:t> support achievement of Gen Ed objectives</a:t>
                      </a:r>
                      <a:endParaRPr lang="en-US" sz="1800" b="0" dirty="0" smtClean="0">
                        <a:solidFill>
                          <a:schemeClr val="tx1"/>
                        </a:solidFill>
                        <a:effectLst/>
                      </a:endParaRPr>
                    </a:p>
                    <a:p>
                      <a:pPr marL="0" marR="0">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MEASURE: </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Faculty</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survey </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will evaluate faculty satisfaction with professional development opportunities  </a:t>
                      </a:r>
                    </a:p>
                    <a:p>
                      <a:pPr marL="0" marR="0">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14821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962" y="261293"/>
            <a:ext cx="11136086" cy="921771"/>
          </a:xfrm>
        </p:spPr>
        <p:txBody>
          <a:bodyPr>
            <a:normAutofit/>
          </a:bodyPr>
          <a:lstStyle/>
          <a:p>
            <a:r>
              <a:rPr lang="en-US" sz="3200" b="1" dirty="0" smtClean="0"/>
              <a:t>GOAL for </a:t>
            </a:r>
            <a:r>
              <a:rPr lang="en-US" sz="3200" b="1" dirty="0" err="1" smtClean="0"/>
              <a:t>Integ</a:t>
            </a:r>
            <a:r>
              <a:rPr lang="en-US" sz="3200" b="1" dirty="0" smtClean="0"/>
              <a:t>. Studies: </a:t>
            </a:r>
            <a:br>
              <a:rPr lang="en-US" sz="3200" b="1" dirty="0" smtClean="0"/>
            </a:br>
            <a:r>
              <a:rPr lang="en-US" sz="3200" b="1" dirty="0" smtClean="0"/>
              <a:t>Provide </a:t>
            </a:r>
            <a:r>
              <a:rPr lang="en-US" sz="3200" b="1" dirty="0"/>
              <a:t>opportunities for integrative </a:t>
            </a:r>
            <a:r>
              <a:rPr lang="en-US" sz="3200" b="1" dirty="0" smtClean="0"/>
              <a:t>learning- Cognitive</a:t>
            </a:r>
            <a:endParaRPr lang="en-US" sz="3200" dirty="0"/>
          </a:p>
        </p:txBody>
      </p:sp>
      <p:sp>
        <p:nvSpPr>
          <p:cNvPr id="3" name="Slide Number Placeholder 2"/>
          <p:cNvSpPr>
            <a:spLocks noGrp="1"/>
          </p:cNvSpPr>
          <p:nvPr>
            <p:ph type="sldNum" sz="quarter" idx="12"/>
          </p:nvPr>
        </p:nvSpPr>
        <p:spPr/>
        <p:txBody>
          <a:bodyPr/>
          <a:lstStyle/>
          <a:p>
            <a:fld id="{8820D8CD-C910-4C45-9EAA-5B45AA7A230B}" type="slidenum">
              <a:rPr lang="en-US" smtClean="0"/>
              <a:t>9</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845607604"/>
              </p:ext>
            </p:extLst>
          </p:nvPr>
        </p:nvGraphicFramePr>
        <p:xfrm>
          <a:off x="424962" y="1260135"/>
          <a:ext cx="11136086" cy="4661694"/>
        </p:xfrm>
        <a:graphic>
          <a:graphicData uri="http://schemas.openxmlformats.org/drawingml/2006/table">
            <a:tbl>
              <a:tblPr firstRow="1" firstCol="1" bandRow="1">
                <a:tableStyleId>{5C22544A-7EE6-4342-B048-85BDC9FD1C3A}</a:tableStyleId>
              </a:tblPr>
              <a:tblGrid>
                <a:gridCol w="1529965"/>
                <a:gridCol w="5831570"/>
                <a:gridCol w="3774551"/>
              </a:tblGrid>
              <a:tr h="516571">
                <a:tc>
                  <a:txBody>
                    <a:bodyPr/>
                    <a:lstStyle/>
                    <a:p>
                      <a:r>
                        <a:rPr lang="en-US" dirty="0" smtClean="0"/>
                        <a:t>Sub-Goal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METRICS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t>MEASURE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1658049">
                <a:tc rowSpan="3">
                  <a:txBody>
                    <a:bodyPr/>
                    <a:lstStyle/>
                    <a:p>
                      <a:pPr marL="0" marR="0">
                        <a:lnSpc>
                          <a:spcPct val="107000"/>
                        </a:lnSpc>
                        <a:spcBef>
                          <a:spcPts val="0"/>
                        </a:spcBef>
                        <a:spcAft>
                          <a:spcPts val="0"/>
                        </a:spcAft>
                      </a:pP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will develop integrative thinking abilities as a result of integrative</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studies course participation</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0" dirty="0" smtClean="0">
                          <a:solidFill>
                            <a:schemeClr val="tx1"/>
                          </a:solidFill>
                          <a:effectLst/>
                        </a:rPr>
                        <a:t>Evaluation of</a:t>
                      </a:r>
                      <a:r>
                        <a:rPr lang="en-US" sz="1800" b="1" dirty="0" smtClean="0">
                          <a:solidFill>
                            <a:schemeClr val="tx1"/>
                          </a:solidFill>
                          <a:effectLst/>
                        </a:rPr>
                        <a:t> in-course assignments </a:t>
                      </a:r>
                      <a:r>
                        <a:rPr lang="en-US" sz="1800" b="0" dirty="0" smtClean="0">
                          <a:solidFill>
                            <a:schemeClr val="tx1"/>
                          </a:solidFill>
                          <a:effectLst/>
                        </a:rPr>
                        <a:t>by course</a:t>
                      </a:r>
                      <a:r>
                        <a:rPr lang="en-US" sz="1800" b="0" baseline="0" dirty="0" smtClean="0">
                          <a:solidFill>
                            <a:schemeClr val="tx1"/>
                          </a:solidFill>
                          <a:effectLst/>
                        </a:rPr>
                        <a:t> faculty will show student </a:t>
                      </a:r>
                      <a:r>
                        <a:rPr lang="en-US" sz="1800" b="1" baseline="0" dirty="0" smtClean="0">
                          <a:solidFill>
                            <a:schemeClr val="tx1"/>
                          </a:solidFill>
                          <a:effectLst/>
                        </a:rPr>
                        <a:t>demonstration of integrative thinking outcomes</a:t>
                      </a:r>
                      <a:endParaRPr lang="en-US" sz="1800" b="1"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0" dirty="0" smtClean="0">
                          <a:solidFill>
                            <a:schemeClr val="tx1"/>
                          </a:solidFill>
                          <a:effectLst/>
                        </a:rPr>
                        <a:t>Evaluate</a:t>
                      </a:r>
                      <a:r>
                        <a:rPr lang="en-US" sz="1800" b="0" baseline="0" dirty="0" smtClean="0">
                          <a:solidFill>
                            <a:schemeClr val="tx1"/>
                          </a:solidFill>
                          <a:effectLst/>
                        </a:rPr>
                        <a:t> course assignments using course-specific grading scheme </a:t>
                      </a:r>
                      <a:r>
                        <a:rPr lang="en-US" sz="1800" b="1" baseline="0" dirty="0" smtClean="0">
                          <a:solidFill>
                            <a:schemeClr val="tx1"/>
                          </a:solidFill>
                          <a:effectLst/>
                        </a:rPr>
                        <a:t>(course materials + course memo)</a:t>
                      </a:r>
                      <a:endParaRPr lang="en-US" sz="1800" b="1" dirty="0" smtClean="0">
                        <a:solidFill>
                          <a:schemeClr val="tx1"/>
                        </a:solidFill>
                        <a:effectLst/>
                      </a:endParaRPr>
                    </a:p>
                    <a:p>
                      <a:pPr marL="0" marR="0">
                        <a:lnSpc>
                          <a:spcPct val="107000"/>
                        </a:lnSpc>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43537">
                <a:tc vMerge="1">
                  <a:txBody>
                    <a:bodyPr/>
                    <a:lstStyle/>
                    <a:p>
                      <a:endParaRPr lang="en-US"/>
                    </a:p>
                  </a:txBody>
                  <a:tcPr/>
                </a:tc>
                <a:tc>
                  <a:txBody>
                    <a:bodyPr/>
                    <a:lstStyle/>
                    <a:p>
                      <a:pPr marL="0" marR="0">
                        <a:lnSpc>
                          <a:spcPct val="107000"/>
                        </a:lnSpc>
                        <a:spcBef>
                          <a:spcPts val="0"/>
                        </a:spcBef>
                        <a:spcAft>
                          <a:spcPts val="0"/>
                        </a:spcAft>
                      </a:pPr>
                      <a:r>
                        <a:rPr lang="en-US" sz="1800" b="0" dirty="0" smtClean="0">
                          <a:solidFill>
                            <a:schemeClr val="tx1"/>
                          </a:solidFill>
                          <a:effectLst/>
                        </a:rPr>
                        <a:t>Evaluation of assignments </a:t>
                      </a:r>
                      <a:r>
                        <a:rPr lang="en-US" sz="1800" b="1" dirty="0" smtClean="0">
                          <a:solidFill>
                            <a:schemeClr val="tx1"/>
                          </a:solidFill>
                          <a:effectLst/>
                        </a:rPr>
                        <a:t>across course</a:t>
                      </a:r>
                      <a:r>
                        <a:rPr lang="en-US" sz="1800" b="1" baseline="0" dirty="0" smtClean="0">
                          <a:solidFill>
                            <a:schemeClr val="tx1"/>
                          </a:solidFill>
                          <a:effectLst/>
                        </a:rPr>
                        <a:t> assignments</a:t>
                      </a:r>
                      <a:r>
                        <a:rPr lang="en-US" sz="1800" b="1" dirty="0" smtClean="0">
                          <a:solidFill>
                            <a:schemeClr val="tx1"/>
                          </a:solidFill>
                          <a:effectLst/>
                        </a:rPr>
                        <a:t> </a:t>
                      </a:r>
                      <a:r>
                        <a:rPr lang="en-US" sz="1800" b="0" dirty="0" smtClean="0">
                          <a:solidFill>
                            <a:schemeClr val="tx1"/>
                          </a:solidFill>
                          <a:effectLst/>
                        </a:rPr>
                        <a:t>will show student </a:t>
                      </a:r>
                      <a:r>
                        <a:rPr lang="en-US" sz="1800" b="1" dirty="0" smtClean="0">
                          <a:solidFill>
                            <a:schemeClr val="tx1"/>
                          </a:solidFill>
                          <a:effectLst/>
                        </a:rPr>
                        <a:t>demonstration of integrative thinking outcomes</a:t>
                      </a:r>
                      <a:endParaRPr lang="en-US" sz="1800" b="1"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Evaluate</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course assignment selection using integrative thinking rubric (</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 Ed review committee</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43537">
                <a:tc vMerge="1">
                  <a:txBody>
                    <a:bodyPr/>
                    <a:lstStyle/>
                    <a:p>
                      <a:endParaRPr lang="en-US"/>
                    </a:p>
                  </a:txBody>
                  <a:tcPr/>
                </a:tc>
                <a:tc>
                  <a:txBody>
                    <a:bodyPr/>
                    <a:lstStyle/>
                    <a:p>
                      <a:pPr marL="0" marR="0">
                        <a:lnSpc>
                          <a:spcPct val="107000"/>
                        </a:lnSpc>
                        <a:spcBef>
                          <a:spcPts val="0"/>
                        </a:spcBef>
                        <a:spcAft>
                          <a:spcPts val="0"/>
                        </a:spcAft>
                      </a:pPr>
                      <a:r>
                        <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will demonstrate a high degree of confidence</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to complete tasks that require integrative thinking</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Integ</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rative</a:t>
                      </a:r>
                      <a:r>
                        <a:rPr lang="en-US"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Studies</a:t>
                      </a:r>
                      <a:r>
                        <a:rPr lang="en-US"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student course survey </a:t>
                      </a: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(LOA office)</a:t>
                      </a:r>
                      <a:endParaRPr lang="en-US"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7943204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3109</TotalTime>
  <Words>3397</Words>
  <Application>Microsoft Office PowerPoint</Application>
  <PresentationFormat>Widescreen</PresentationFormat>
  <Paragraphs>456</Paragraphs>
  <Slides>36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Calibri Light</vt:lpstr>
      <vt:lpstr>Courier New</vt:lpstr>
      <vt:lpstr>Symbol</vt:lpstr>
      <vt:lpstr>Times New Roman</vt:lpstr>
      <vt:lpstr>Wingdings</vt:lpstr>
      <vt:lpstr>Retrospect</vt:lpstr>
      <vt:lpstr>General Education  Assessment and Evaluation:  Model and Tools for Integrative Studies Course Faculty</vt:lpstr>
      <vt:lpstr>Topics</vt:lpstr>
      <vt:lpstr>Gen Ed Assessment and Evaluation Plan: </vt:lpstr>
      <vt:lpstr>Gen Ed Goals: </vt:lpstr>
      <vt:lpstr>Gen Ed Assessment Model: Importance of Course-Level Assessment and Evaluation</vt:lpstr>
      <vt:lpstr>GOAL for “curriculum”: Provide solid foundation of core competencies and breadth of knowledge </vt:lpstr>
      <vt:lpstr>GOAL for “curriculum”: Provide opportunities for transformative exploration</vt:lpstr>
      <vt:lpstr>GOAL for “curriculum”: Provide opportunities for transformative exploration</vt:lpstr>
      <vt:lpstr>GOAL for Integ. Studies:  Provide opportunities for integrative learning- Cognitive</vt:lpstr>
      <vt:lpstr>GOAL for Integ. Studies:  Provide opportunities for integrative learning- Affective</vt:lpstr>
      <vt:lpstr>GOAL for Integ. Studies:  Provide opportunities for integrative learning- Evaluate </vt:lpstr>
      <vt:lpstr>Gen Ed Objective: Integrative Thinking </vt:lpstr>
      <vt:lpstr>Integrative Thinking: Assessment Criteria and Learning Objectives (1) (course memo)</vt:lpstr>
      <vt:lpstr>Integrative Thinking: Assessment Criteria and Learning Objectives (1) (course memo)</vt:lpstr>
      <vt:lpstr>Integrative thinking: How-to inspirations embedded in Integ. Studies course memo</vt:lpstr>
      <vt:lpstr>Integrative Thinking: Evaluation Criteria (2)  (course materials and course memo)</vt:lpstr>
      <vt:lpstr>Curriculum content: Evaluation Criteria  (course materials and course memo)</vt:lpstr>
      <vt:lpstr>PowerPoint Presentation</vt:lpstr>
      <vt:lpstr>PowerPoint Presentation</vt:lpstr>
      <vt:lpstr>PowerPoint Presentation</vt:lpstr>
      <vt:lpstr>PowerPoint Presentation</vt:lpstr>
      <vt:lpstr>Course reflective memo: Artifacts and alignment (due Fall 2017)</vt:lpstr>
      <vt:lpstr>Alignment of course and Gen Ed Objectives (course memo) </vt:lpstr>
      <vt:lpstr>PowerPoint Presentation</vt:lpstr>
      <vt:lpstr>Integrative thinking- assessment methods </vt:lpstr>
      <vt:lpstr>Rubric to assess interdisciplinary writing (can modify for other works)</vt:lpstr>
      <vt:lpstr>Key Learning Objectives: Suggestions for Assessment (coming soon!)</vt:lpstr>
      <vt:lpstr>PowerPoint Presentation</vt:lpstr>
      <vt:lpstr>PowerPoint Presentation</vt:lpstr>
      <vt:lpstr>PowerPoint Presentation</vt:lpstr>
      <vt:lpstr>Integrative Studies Course:  Student Survey</vt:lpstr>
      <vt:lpstr>Integrative Studies Course: Faculty Survey</vt:lpstr>
      <vt:lpstr>PowerPoint Presentation</vt:lpstr>
      <vt:lpstr>PowerPoint Presentation</vt:lpstr>
      <vt:lpstr>Essential resources and LOA support</vt:lpstr>
      <vt:lpstr>Questions and support</vt:lpstr>
    </vt:vector>
  </TitlesOfParts>
  <Company>The Pennsylvania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Degrees  Learning Outcomes Assessment</dc:title>
  <dc:creator>bam85</dc:creator>
  <cp:lastModifiedBy>ANGELA LYNN BARBER</cp:lastModifiedBy>
  <cp:revision>273</cp:revision>
  <cp:lastPrinted>2017-05-15T01:07:15Z</cp:lastPrinted>
  <dcterms:created xsi:type="dcterms:W3CDTF">2016-07-21T18:10:51Z</dcterms:created>
  <dcterms:modified xsi:type="dcterms:W3CDTF">2017-06-06T15:58:56Z</dcterms:modified>
</cp:coreProperties>
</file>